
<file path=[Content_Types].xml><?xml version="1.0" encoding="utf-8"?>
<Types xmlns="http://schemas.openxmlformats.org/package/2006/content-types">
  <Default Extension="png" ContentType="image/png"/>
  <Default Extension="mp3" ContentType="audio/mpeg"/>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1" r:id="rId1"/>
    <p:sldMasterId id="2147483673" r:id="rId2"/>
  </p:sldMasterIdLst>
  <p:notesMasterIdLst>
    <p:notesMasterId r:id="rId31"/>
  </p:notesMasterIdLst>
  <p:sldIdLst>
    <p:sldId id="355" r:id="rId3"/>
    <p:sldId id="354" r:id="rId4"/>
    <p:sldId id="309" r:id="rId5"/>
    <p:sldId id="307" r:id="rId6"/>
    <p:sldId id="358" r:id="rId7"/>
    <p:sldId id="359" r:id="rId8"/>
    <p:sldId id="360" r:id="rId9"/>
    <p:sldId id="361" r:id="rId10"/>
    <p:sldId id="362" r:id="rId11"/>
    <p:sldId id="363" r:id="rId12"/>
    <p:sldId id="364" r:id="rId13"/>
    <p:sldId id="365" r:id="rId14"/>
    <p:sldId id="366" r:id="rId15"/>
    <p:sldId id="380" r:id="rId16"/>
    <p:sldId id="310"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Lst>
  <p:sldSz cx="12192000" cy="6858000"/>
  <p:notesSz cx="6858000" cy="9144000"/>
  <p:embeddedFontLst>
    <p:embeddedFont>
      <p:font typeface="Roboto"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B Nazanin" panose="00000400000000000000" pitchFamily="2" charset="-78"/>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1" d="100"/>
          <a:sy n="91" d="100"/>
        </p:scale>
        <p:origin x="168" y="90"/>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CAAF271-59E1-4FF8-861D-66BF0AB0C20C}"/>
              </a:ext>
            </a:extLst>
          </p:cNvPr>
          <p:cNvGrpSpPr/>
          <p:nvPr userDrawn="1"/>
        </p:nvGrpSpPr>
        <p:grpSpPr>
          <a:xfrm>
            <a:off x="707906" y="1724831"/>
            <a:ext cx="3114079" cy="4200810"/>
            <a:chOff x="5745956" y="3501865"/>
            <a:chExt cx="2146216" cy="2895189"/>
          </a:xfrm>
        </p:grpSpPr>
        <p:sp>
          <p:nvSpPr>
            <p:cNvPr id="15" name="Freeform: Shape 14">
              <a:extLst>
                <a:ext uri="{FF2B5EF4-FFF2-40B4-BE49-F238E27FC236}">
                  <a16:creationId xmlns:a16="http://schemas.microsoft.com/office/drawing/2014/main" id="{6E4C438D-502C-4184-A640-9D416688BF31}"/>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4665005-6515-4CC9-86A2-F3269A2D2AEF}"/>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094E96A-A335-49D6-9D89-A017242E6D52}"/>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986E7C9-5140-49C6-8E1B-54058234FF96}"/>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4FE4203-6FE6-438F-AD63-0390034E13A3}"/>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636E384-D851-434A-AB8A-FE09F43D7073}"/>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6103816-681F-4F21-A286-C8B21595F8DE}"/>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22" name="Group 21">
              <a:extLst>
                <a:ext uri="{FF2B5EF4-FFF2-40B4-BE49-F238E27FC236}">
                  <a16:creationId xmlns:a16="http://schemas.microsoft.com/office/drawing/2014/main" id="{95FBA3E9-F56F-483D-AD9C-DDC05D08B8DB}"/>
                </a:ext>
              </a:extLst>
            </p:cNvPr>
            <p:cNvGrpSpPr/>
            <p:nvPr/>
          </p:nvGrpSpPr>
          <p:grpSpPr>
            <a:xfrm>
              <a:off x="6752948" y="6198983"/>
              <a:ext cx="113352" cy="113352"/>
              <a:chOff x="6768693" y="6038239"/>
              <a:chExt cx="147969" cy="147969"/>
            </a:xfrm>
          </p:grpSpPr>
          <p:sp>
            <p:nvSpPr>
              <p:cNvPr id="23" name="Oval 22">
                <a:extLst>
                  <a:ext uri="{FF2B5EF4-FFF2-40B4-BE49-F238E27FC236}">
                    <a16:creationId xmlns:a16="http://schemas.microsoft.com/office/drawing/2014/main" id="{A2F2F938-D2ED-47FE-8547-C4F10CA5D9CB}"/>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0192348-B627-4894-9224-7073FE72892E}"/>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5" name="그림 개체 틀 2">
            <a:extLst>
              <a:ext uri="{FF2B5EF4-FFF2-40B4-BE49-F238E27FC236}">
                <a16:creationId xmlns:a16="http://schemas.microsoft.com/office/drawing/2014/main" id="{C3D720D4-ECB3-4075-B591-AE539DCDA21F}"/>
              </a:ext>
            </a:extLst>
          </p:cNvPr>
          <p:cNvSpPr>
            <a:spLocks noGrp="1"/>
          </p:cNvSpPr>
          <p:nvPr>
            <p:ph type="pic" sz="quarter" idx="14" hasCustomPrompt="1"/>
          </p:nvPr>
        </p:nvSpPr>
        <p:spPr>
          <a:xfrm>
            <a:off x="885992" y="2025648"/>
            <a:ext cx="2767037" cy="35464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Text Placeholder 9">
            <a:extLst>
              <a:ext uri="{FF2B5EF4-FFF2-40B4-BE49-F238E27FC236}">
                <a16:creationId xmlns:a16="http://schemas.microsoft.com/office/drawing/2014/main" id="{17C806DB-48AE-486A-9E8B-160DA86EFC32}"/>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13" name="Rectangle 12">
            <a:extLst>
              <a:ext uri="{FF2B5EF4-FFF2-40B4-BE49-F238E27FC236}">
                <a16:creationId xmlns:a16="http://schemas.microsoft.com/office/drawing/2014/main" id="{8FB55B03-2AD5-47F1-9DB6-84D4C5430D5C}"/>
              </a:ext>
            </a:extLst>
          </p:cNvPr>
          <p:cNvSpPr/>
          <p:nvPr userDrawn="1"/>
        </p:nvSpPr>
        <p:spPr>
          <a:xfrm>
            <a:off x="0" y="1570009"/>
            <a:ext cx="12192000" cy="1949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4" name="그림 개체 틀 2">
            <a:extLst>
              <a:ext uri="{FF2B5EF4-FFF2-40B4-BE49-F238E27FC236}">
                <a16:creationId xmlns:a16="http://schemas.microsoft.com/office/drawing/2014/main" id="{9AFB6764-C60D-4150-B586-3BD8B928072C}"/>
              </a:ext>
            </a:extLst>
          </p:cNvPr>
          <p:cNvSpPr>
            <a:spLocks noGrp="1"/>
          </p:cNvSpPr>
          <p:nvPr>
            <p:ph type="pic" sz="quarter" idx="16" hasCustomPrompt="1"/>
          </p:nvPr>
        </p:nvSpPr>
        <p:spPr>
          <a:xfrm>
            <a:off x="727684" y="2721115"/>
            <a:ext cx="2304256"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7E06D7E-6841-4959-B8DE-3F59F7CC4F79}"/>
              </a:ext>
            </a:extLst>
          </p:cNvPr>
          <p:cNvSpPr>
            <a:spLocks noGrp="1"/>
          </p:cNvSpPr>
          <p:nvPr>
            <p:ph type="pic" sz="quarter" idx="17" hasCustomPrompt="1"/>
          </p:nvPr>
        </p:nvSpPr>
        <p:spPr>
          <a:xfrm>
            <a:off x="3538404" y="2721115"/>
            <a:ext cx="2304256"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6" name="그림 개체 틀 2">
            <a:extLst>
              <a:ext uri="{FF2B5EF4-FFF2-40B4-BE49-F238E27FC236}">
                <a16:creationId xmlns:a16="http://schemas.microsoft.com/office/drawing/2014/main" id="{532D84A8-2E6A-4339-8D10-172129386D02}"/>
              </a:ext>
            </a:extLst>
          </p:cNvPr>
          <p:cNvSpPr>
            <a:spLocks noGrp="1"/>
          </p:cNvSpPr>
          <p:nvPr>
            <p:ph type="pic" sz="quarter" idx="18" hasCustomPrompt="1"/>
          </p:nvPr>
        </p:nvSpPr>
        <p:spPr>
          <a:xfrm>
            <a:off x="6349124" y="2721115"/>
            <a:ext cx="2304256"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7" name="그림 개체 틀 2">
            <a:extLst>
              <a:ext uri="{FF2B5EF4-FFF2-40B4-BE49-F238E27FC236}">
                <a16:creationId xmlns:a16="http://schemas.microsoft.com/office/drawing/2014/main" id="{0AC6C735-0E24-47B6-9C8C-93DBC13BDFC1}"/>
              </a:ext>
            </a:extLst>
          </p:cNvPr>
          <p:cNvSpPr>
            <a:spLocks noGrp="1"/>
          </p:cNvSpPr>
          <p:nvPr>
            <p:ph type="pic" sz="quarter" idx="19" hasCustomPrompt="1"/>
          </p:nvPr>
        </p:nvSpPr>
        <p:spPr>
          <a:xfrm>
            <a:off x="9159844" y="2721115"/>
            <a:ext cx="2304256"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BCB2B99-9A01-484A-BFF4-CFC31BB67175}"/>
              </a:ext>
            </a:extLst>
          </p:cNvPr>
          <p:cNvSpPr>
            <a:spLocks noGrp="1"/>
          </p:cNvSpPr>
          <p:nvPr>
            <p:ph type="pic" idx="10" hasCustomPrompt="1"/>
          </p:nvPr>
        </p:nvSpPr>
        <p:spPr>
          <a:xfrm>
            <a:off x="9312000" y="0"/>
            <a:ext cx="2880000" cy="46800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E6F2984A-66F1-4308-8BFD-B5A3A264BC53}"/>
              </a:ext>
            </a:extLst>
          </p:cNvPr>
          <p:cNvSpPr>
            <a:spLocks noGrp="1"/>
          </p:cNvSpPr>
          <p:nvPr>
            <p:ph type="pic" idx="11" hasCustomPrompt="1"/>
          </p:nvPr>
        </p:nvSpPr>
        <p:spPr>
          <a:xfrm>
            <a:off x="6096000" y="2178000"/>
            <a:ext cx="2880000" cy="46800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FBD0708C-ECF4-4056-951B-F953FDFA2F92}"/>
              </a:ext>
            </a:extLst>
          </p:cNvPr>
          <p:cNvSpPr/>
          <p:nvPr userDrawn="1"/>
        </p:nvSpPr>
        <p:spPr>
          <a:xfrm>
            <a:off x="4141489" y="3075389"/>
            <a:ext cx="3960001" cy="40113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5" name="Oval 64">
            <a:extLst>
              <a:ext uri="{FF2B5EF4-FFF2-40B4-BE49-F238E27FC236}">
                <a16:creationId xmlns:a16="http://schemas.microsoft.com/office/drawing/2014/main" id="{461FFD45-86E5-4164-9F94-080F3824C6DC}"/>
              </a:ext>
            </a:extLst>
          </p:cNvPr>
          <p:cNvSpPr/>
          <p:nvPr userDrawn="1"/>
        </p:nvSpPr>
        <p:spPr>
          <a:xfrm>
            <a:off x="5296195" y="2664661"/>
            <a:ext cx="4434586" cy="449205"/>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9" name="Oval 58">
            <a:extLst>
              <a:ext uri="{FF2B5EF4-FFF2-40B4-BE49-F238E27FC236}">
                <a16:creationId xmlns:a16="http://schemas.microsoft.com/office/drawing/2014/main" id="{9FC722FF-80D1-44CB-B2C5-E42865360128}"/>
              </a:ext>
            </a:extLst>
          </p:cNvPr>
          <p:cNvSpPr/>
          <p:nvPr userDrawn="1"/>
        </p:nvSpPr>
        <p:spPr>
          <a:xfrm>
            <a:off x="2480718" y="2718783"/>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 name="Group 1">
            <a:extLst>
              <a:ext uri="{FF2B5EF4-FFF2-40B4-BE49-F238E27FC236}">
                <a16:creationId xmlns:a16="http://schemas.microsoft.com/office/drawing/2014/main" id="{F4F8D9D4-2991-48AF-A8F0-FC6FEB1D2061}"/>
              </a:ext>
            </a:extLst>
          </p:cNvPr>
          <p:cNvGrpSpPr/>
          <p:nvPr userDrawn="1"/>
        </p:nvGrpSpPr>
        <p:grpSpPr>
          <a:xfrm>
            <a:off x="5985240" y="1330275"/>
            <a:ext cx="2865724" cy="1574521"/>
            <a:chOff x="-548507" y="477868"/>
            <a:chExt cx="11570449" cy="6357177"/>
          </a:xfrm>
        </p:grpSpPr>
        <p:sp>
          <p:nvSpPr>
            <p:cNvPr id="3" name="Freeform: Shape 2">
              <a:extLst>
                <a:ext uri="{FF2B5EF4-FFF2-40B4-BE49-F238E27FC236}">
                  <a16:creationId xmlns:a16="http://schemas.microsoft.com/office/drawing/2014/main" id="{F08EBDF4-2046-4954-8E40-A25BAAF0FBF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AF3EF80F-A667-4956-85F0-9FA25E97983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C674F7A-574D-4F6D-82C6-B0CFFBF8B784}"/>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6E794F69-AE6D-4F14-8AAB-5A5899FA360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ADFF094-E7AF-45BF-AE35-9A55DADA7A25}"/>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DF7E5E9D-13A5-41B8-B596-7894869380C3}"/>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F588B949-0398-45A9-8C3E-134D205AA41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A62A09C-8FA6-4C98-B3DF-527A292384FC}"/>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59750DD-33F2-43B2-94A1-EC540B87E80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0B0A2961-9A19-4350-AF6C-0A9C359EB83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80DCDAB-B599-46E1-B14E-9CB874D6C63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2D974ED3-193A-4E6A-84FE-DD702B68343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5" name="Graphic 14">
            <a:extLst>
              <a:ext uri="{FF2B5EF4-FFF2-40B4-BE49-F238E27FC236}">
                <a16:creationId xmlns:a16="http://schemas.microsoft.com/office/drawing/2014/main" id="{8A848864-2A39-447D-B6BF-CC8044BC2A7E}"/>
              </a:ext>
            </a:extLst>
          </p:cNvPr>
          <p:cNvGrpSpPr/>
          <p:nvPr userDrawn="1"/>
        </p:nvGrpSpPr>
        <p:grpSpPr>
          <a:xfrm>
            <a:off x="3197852" y="589080"/>
            <a:ext cx="2976015" cy="2340686"/>
            <a:chOff x="2444748" y="555045"/>
            <a:chExt cx="7282048" cy="5727454"/>
          </a:xfrm>
        </p:grpSpPr>
        <p:sp>
          <p:nvSpPr>
            <p:cNvPr id="16" name="Freeform: Shape 15">
              <a:extLst>
                <a:ext uri="{FF2B5EF4-FFF2-40B4-BE49-F238E27FC236}">
                  <a16:creationId xmlns:a16="http://schemas.microsoft.com/office/drawing/2014/main" id="{540261CD-EFAB-4459-A091-5B3D944A1C2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898E678-7BBC-48E9-BE5B-2FC07087B2B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EDBF6F4-F4E1-42CE-918E-46EBB68FF95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39435E-2DCE-4E65-B8DB-B8A01FC6E01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386D12B-FF42-4F37-A3FD-228C31675D4B}"/>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79AF04E-5C59-470A-813A-91E8CB2EB355}"/>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C9C9ACC-2E7D-44B0-BCC0-AF573A66E89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E452942-6998-424B-BA1A-EFCCA6713E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63" name="그림 개체 틀 2">
            <a:extLst>
              <a:ext uri="{FF2B5EF4-FFF2-40B4-BE49-F238E27FC236}">
                <a16:creationId xmlns:a16="http://schemas.microsoft.com/office/drawing/2014/main" id="{161051AD-0D58-4407-BB68-236DEFCA9594}"/>
              </a:ext>
            </a:extLst>
          </p:cNvPr>
          <p:cNvSpPr>
            <a:spLocks noGrp="1"/>
          </p:cNvSpPr>
          <p:nvPr>
            <p:ph type="pic" sz="quarter" idx="17" hasCustomPrompt="1"/>
          </p:nvPr>
        </p:nvSpPr>
        <p:spPr>
          <a:xfrm>
            <a:off x="6373004" y="1430123"/>
            <a:ext cx="2101955" cy="125006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62" name="그림 개체 틀 2">
            <a:extLst>
              <a:ext uri="{FF2B5EF4-FFF2-40B4-BE49-F238E27FC236}">
                <a16:creationId xmlns:a16="http://schemas.microsoft.com/office/drawing/2014/main" id="{29B598C8-35C5-41B6-83FC-3FBDB5D84036}"/>
              </a:ext>
            </a:extLst>
          </p:cNvPr>
          <p:cNvSpPr>
            <a:spLocks noGrp="1"/>
          </p:cNvSpPr>
          <p:nvPr>
            <p:ph type="pic" sz="quarter" idx="16" hasCustomPrompt="1"/>
          </p:nvPr>
        </p:nvSpPr>
        <p:spPr>
          <a:xfrm>
            <a:off x="3305977" y="698806"/>
            <a:ext cx="2755721" cy="1584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5" name="Isosceles Triangle 34">
            <a:extLst>
              <a:ext uri="{FF2B5EF4-FFF2-40B4-BE49-F238E27FC236}">
                <a16:creationId xmlns:a16="http://schemas.microsoft.com/office/drawing/2014/main" id="{0E287AF0-FA95-4762-B8E2-671D58550EB9}"/>
              </a:ext>
            </a:extLst>
          </p:cNvPr>
          <p:cNvSpPr/>
          <p:nvPr userDrawn="1"/>
        </p:nvSpPr>
        <p:spPr>
          <a:xfrm rot="5400000">
            <a:off x="-1449000" y="1449000"/>
            <a:ext cx="6858000" cy="3960000"/>
          </a:xfrm>
          <a:prstGeom prst="triangle">
            <a:avLst>
              <a:gd name="adj" fmla="val 498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Isosceles Triangle 35">
            <a:extLst>
              <a:ext uri="{FF2B5EF4-FFF2-40B4-BE49-F238E27FC236}">
                <a16:creationId xmlns:a16="http://schemas.microsoft.com/office/drawing/2014/main" id="{E8F9923B-6C89-4D4B-A044-7011CD744BA4}"/>
              </a:ext>
            </a:extLst>
          </p:cNvPr>
          <p:cNvSpPr/>
          <p:nvPr userDrawn="1"/>
        </p:nvSpPr>
        <p:spPr>
          <a:xfrm rot="16200000">
            <a:off x="6783000" y="1449001"/>
            <a:ext cx="6858000" cy="3960000"/>
          </a:xfrm>
          <a:prstGeom prst="triangle">
            <a:avLst>
              <a:gd name="adj" fmla="val 498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그림 개체 틀 2">
            <a:extLst>
              <a:ext uri="{FF2B5EF4-FFF2-40B4-BE49-F238E27FC236}">
                <a16:creationId xmlns:a16="http://schemas.microsoft.com/office/drawing/2014/main" id="{3F019F7B-C14A-4CD4-939C-889E86ECF979}"/>
              </a:ext>
            </a:extLst>
          </p:cNvPr>
          <p:cNvSpPr>
            <a:spLocks noGrp="1"/>
          </p:cNvSpPr>
          <p:nvPr>
            <p:ph type="pic" sz="quarter" idx="18" hasCustomPrompt="1"/>
          </p:nvPr>
        </p:nvSpPr>
        <p:spPr>
          <a:xfrm>
            <a:off x="5707411" y="1901771"/>
            <a:ext cx="793286" cy="121603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7" r:id="rId6"/>
    <p:sldLayoutId id="2147483678" r:id="rId7"/>
    <p:sldLayoutId id="2147483679" r:id="rId8"/>
    <p:sldLayoutId id="2147483680" r:id="rId9"/>
    <p:sldLayoutId id="2147483682" r:id="rId10"/>
    <p:sldLayoutId id="2147483684" r:id="rId11"/>
    <p:sldLayoutId id="2147483685" r:id="rId12"/>
    <p:sldLayoutId id="2147483686" r:id="rId13"/>
    <p:sldLayoutId id="2147483687" r:id="rId14"/>
    <p:sldLayoutId id="2147483688" r:id="rId15"/>
    <p:sldLayoutId id="2147483671" r:id="rId16"/>
    <p:sldLayoutId id="2147483672"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1.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1.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1.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1.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hyperlink" Target="https://owasp.org/Top10/A03_2021-Injection/" TargetMode="External"/><Relationship Id="rId3" Type="http://schemas.openxmlformats.org/officeDocument/2006/relationships/hyperlink" Target="https://owasp.org/Top10/A10_2021-Server-Side_Request_Forgery_%28SSRF%29/" TargetMode="External"/><Relationship Id="rId7" Type="http://schemas.openxmlformats.org/officeDocument/2006/relationships/hyperlink" Target="https://owasp.org/Top10/A06_2021-Vulnerable_and_Outdated_Components/" TargetMode="External"/><Relationship Id="rId2" Type="http://schemas.openxmlformats.org/officeDocument/2006/relationships/hyperlink" Target="https://owasp.org/Top10/A09_2021-Security_Logging_and_Monitoring_Failures/" TargetMode="External"/><Relationship Id="rId1" Type="http://schemas.openxmlformats.org/officeDocument/2006/relationships/slideLayout" Target="../slideLayouts/slideLayout1.xml"/><Relationship Id="rId6" Type="http://schemas.openxmlformats.org/officeDocument/2006/relationships/hyperlink" Target="https://owasp.org/Top10/A05_2021-Security_Misconfiguration/" TargetMode="External"/><Relationship Id="rId11" Type="http://schemas.openxmlformats.org/officeDocument/2006/relationships/hyperlink" Target="https://owasp.org/Top10/A02_2021-Cryptographic_Failures/" TargetMode="External"/><Relationship Id="rId5" Type="http://schemas.openxmlformats.org/officeDocument/2006/relationships/hyperlink" Target="https://owasp.org/Top10/A08_2021-Software_and_Data_Integrity_Failures/" TargetMode="External"/><Relationship Id="rId10" Type="http://schemas.openxmlformats.org/officeDocument/2006/relationships/hyperlink" Target="https://owasp.org/Top10/A01_2021-Broken_Access_Control/" TargetMode="External"/><Relationship Id="rId4" Type="http://schemas.openxmlformats.org/officeDocument/2006/relationships/hyperlink" Target="https://owasp.org/Top10/A07_2021-Identification_and_Authentication_Failures/" TargetMode="External"/><Relationship Id="rId9" Type="http://schemas.openxmlformats.org/officeDocument/2006/relationships/hyperlink" Target="https://owasp.org/Top10/A04_2021-Insecure_Desig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owasp.org/Top10/A01_2021-Broken_Access_Contro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owasp.org/Top10/A02_2021-Cryptographic_Failur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hyperlink" Target="https://owasp.org/Top10/A03_2021-Injec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owasp.org/Top10/A04_2021-Insecure_Desig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owasp.org/Top10/A05_2021-Security_Misconfigura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owasp.org/Top10/A06_2021-Vulnerable_and_Outdated_Component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owasp.org/Top10/A07_2021-Identification_and_Authentication_Failur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owasp.org/Top10/A08_2021-Software_and_Data_Integrity_Failur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owasp.org/Top10/A09_2021-Security_Logging_and_Monitoring_Failur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owasp.org/Top10/A10_2021-Server-Side_Request_Forgery_%28SSRF%2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virgool.io/" TargetMode="External"/><Relationship Id="rId7" Type="http://schemas.openxmlformats.org/officeDocument/2006/relationships/hyperlink" Target="https://www.codespeedy.com/" TargetMode="External"/><Relationship Id="rId2" Type="http://schemas.openxmlformats.org/officeDocument/2006/relationships/hyperlink" Target="https://www.irandnn.ir/" TargetMode="External"/><Relationship Id="rId1" Type="http://schemas.openxmlformats.org/officeDocument/2006/relationships/slideLayout" Target="../slideLayouts/slideLayout2.xml"/><Relationship Id="rId6" Type="http://schemas.openxmlformats.org/officeDocument/2006/relationships/hyperlink" Target="https://github.com/skylot/jadx" TargetMode="External"/><Relationship Id="rId5" Type="http://schemas.openxmlformats.org/officeDocument/2006/relationships/hyperlink" Target="https://owasp.org/" TargetMode="External"/><Relationship Id="rId4" Type="http://schemas.openxmlformats.org/officeDocument/2006/relationships/hyperlink" Target="https://www.cloudflar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579690" y="0"/>
            <a:ext cx="11031523" cy="923330"/>
          </a:xfrm>
          <a:prstGeom prst="rect">
            <a:avLst/>
          </a:prstGeom>
          <a:noFill/>
        </p:spPr>
        <p:txBody>
          <a:bodyPr wrap="square" rtlCol="0" anchor="ctr">
            <a:spAutoFit/>
          </a:bodyPr>
          <a:lstStyle/>
          <a:p>
            <a:pPr algn="ctr" rtl="1"/>
            <a:r>
              <a:rPr lang="fa-IR" altLang="ko-KR" sz="5400" dirty="0">
                <a:solidFill>
                  <a:schemeClr val="tx1">
                    <a:lumMod val="85000"/>
                    <a:lumOff val="15000"/>
                  </a:schemeClr>
                </a:solidFill>
                <a:latin typeface="+mj-lt"/>
                <a:cs typeface="B Nazanin" panose="00000400000000000000" pitchFamily="2" charset="-78"/>
              </a:rPr>
              <a:t>بسته شماره هفت</a:t>
            </a:r>
            <a:endParaRPr lang="ko-KR" altLang="en-US" sz="5400" dirty="0">
              <a:solidFill>
                <a:schemeClr val="tx1">
                  <a:lumMod val="85000"/>
                  <a:lumOff val="15000"/>
                </a:schemeClr>
              </a:solidFill>
              <a:latin typeface="+mj-lt"/>
              <a:cs typeface="B Nazanin" panose="00000400000000000000" pitchFamily="2" charset="-78"/>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1561202" y="923330"/>
            <a:ext cx="9068500" cy="400110"/>
          </a:xfrm>
          <a:prstGeom prst="rect">
            <a:avLst/>
          </a:prstGeom>
          <a:noFill/>
        </p:spPr>
        <p:txBody>
          <a:bodyPr wrap="square" rtlCol="0" anchor="ctr">
            <a:spAutoFit/>
          </a:bodyPr>
          <a:lstStyle/>
          <a:p>
            <a:pPr algn="ctr" rtl="1"/>
            <a:r>
              <a:rPr lang="fa-IR" altLang="ko-KR" sz="2000" b="1" dirty="0">
                <a:solidFill>
                  <a:schemeClr val="tx1">
                    <a:lumMod val="85000"/>
                    <a:lumOff val="15000"/>
                  </a:schemeClr>
                </a:solidFill>
                <a:cs typeface="B Nazanin" panose="00000400000000000000" pitchFamily="2" charset="-78"/>
              </a:rPr>
              <a:t>سید معین کاظمی(۹۸۵۲۱۳۹۶) و علی رهنما علمداری(۹۸۵۲۱۲۱۶)</a:t>
            </a:r>
            <a:endParaRPr lang="ko-KR" altLang="en-US" sz="2000" b="1" dirty="0">
              <a:solidFill>
                <a:schemeClr val="tx1">
                  <a:lumMod val="85000"/>
                  <a:lumOff val="15000"/>
                </a:schemeClr>
              </a:solidFill>
              <a:cs typeface="B Nazanin" panose="00000400000000000000" pitchFamily="2" charset="-78"/>
            </a:endParaRPr>
          </a:p>
        </p:txBody>
      </p:sp>
    </p:spTree>
    <p:extLst>
      <p:ext uri="{BB962C8B-B14F-4D97-AF65-F5344CB8AC3E}">
        <p14:creationId xmlns:p14="http://schemas.microsoft.com/office/powerpoint/2010/main" val="3316083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FE3ACE6F-FCEB-2184-4A73-09A351F8E3B4}"/>
              </a:ext>
            </a:extLst>
          </p:cNvPr>
          <p:cNvSpPr>
            <a:spLocks noGrp="1"/>
          </p:cNvSpPr>
          <p:nvPr>
            <p:ph type="body" sz="quarter" idx="4294967295"/>
          </p:nvPr>
        </p:nvSpPr>
        <p:spPr>
          <a:xfrm>
            <a:off x="0" y="339725"/>
            <a:ext cx="4933950" cy="723900"/>
          </a:xfrm>
          <a:prstGeom prst="rect">
            <a:avLst/>
          </a:prstGeom>
        </p:spPr>
        <p:txBody>
          <a:bodyPr/>
          <a:lstStyle/>
          <a:p>
            <a:r>
              <a:rPr lang="en-US" sz="5400" i="0" u="none" strike="noStrike" baseline="0" dirty="0" err="1">
                <a:latin typeface="LinLibertine"/>
              </a:rPr>
              <a:t>Jadx</a:t>
            </a:r>
            <a:endParaRPr lang="en-US" dirty="0"/>
          </a:p>
        </p:txBody>
      </p:sp>
      <p:sp>
        <p:nvSpPr>
          <p:cNvPr id="25" name="Rectangle: Rounded Corners 24">
            <a:extLst>
              <a:ext uri="{FF2B5EF4-FFF2-40B4-BE49-F238E27FC236}">
                <a16:creationId xmlns:a16="http://schemas.microsoft.com/office/drawing/2014/main" id="{51598304-254A-3CBB-6242-590506024910}"/>
              </a:ext>
            </a:extLst>
          </p:cNvPr>
          <p:cNvSpPr/>
          <p:nvPr/>
        </p:nvSpPr>
        <p:spPr>
          <a:xfrm rot="18900000">
            <a:off x="11218258" y="171510"/>
            <a:ext cx="806674" cy="806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cs typeface="B Nazanin" panose="00000400000000000000" pitchFamily="2" charset="-78"/>
            </a:endParaRPr>
          </a:p>
        </p:txBody>
      </p:sp>
      <p:sp>
        <p:nvSpPr>
          <p:cNvPr id="26" name="TextBox 25">
            <a:extLst>
              <a:ext uri="{FF2B5EF4-FFF2-40B4-BE49-F238E27FC236}">
                <a16:creationId xmlns:a16="http://schemas.microsoft.com/office/drawing/2014/main" id="{FC268F5F-10FE-0737-5431-33D2204F14A9}"/>
              </a:ext>
            </a:extLst>
          </p:cNvPr>
          <p:cNvSpPr txBox="1"/>
          <p:nvPr/>
        </p:nvSpPr>
        <p:spPr>
          <a:xfrm>
            <a:off x="11153163" y="233051"/>
            <a:ext cx="958096" cy="646331"/>
          </a:xfrm>
          <a:prstGeom prst="rect">
            <a:avLst/>
          </a:prstGeom>
          <a:noFill/>
        </p:spPr>
        <p:txBody>
          <a:bodyPr wrap="square" lIns="108000" rIns="108000" rtlCol="0">
            <a:spAutoFit/>
          </a:bodyPr>
          <a:lstStyle/>
          <a:p>
            <a:pPr algn="ctr" rtl="1"/>
            <a:r>
              <a:rPr lang="fa-IR" altLang="ko-KR" sz="3600" b="1" dirty="0">
                <a:solidFill>
                  <a:schemeClr val="bg1"/>
                </a:solidFill>
                <a:cs typeface="B Nazanin" panose="00000400000000000000" pitchFamily="2" charset="-78"/>
              </a:rPr>
              <a:t>۰۲</a:t>
            </a:r>
            <a:endParaRPr lang="ko-KR" altLang="en-US" sz="3600" b="1" dirty="0">
              <a:solidFill>
                <a:schemeClr val="bg1"/>
              </a:solidFill>
              <a:cs typeface="B Nazanin" panose="00000400000000000000" pitchFamily="2" charset="-78"/>
            </a:endParaRPr>
          </a:p>
        </p:txBody>
      </p:sp>
      <p:sp>
        <p:nvSpPr>
          <p:cNvPr id="27" name="TextBox 26">
            <a:extLst>
              <a:ext uri="{FF2B5EF4-FFF2-40B4-BE49-F238E27FC236}">
                <a16:creationId xmlns:a16="http://schemas.microsoft.com/office/drawing/2014/main" id="{03AEFD5B-5D86-AC5A-D588-27F5420134F8}"/>
              </a:ext>
            </a:extLst>
          </p:cNvPr>
          <p:cNvSpPr txBox="1"/>
          <p:nvPr/>
        </p:nvSpPr>
        <p:spPr>
          <a:xfrm>
            <a:off x="5832438" y="1641799"/>
            <a:ext cx="5954267" cy="3347070"/>
          </a:xfrm>
          <a:prstGeom prst="rect">
            <a:avLst/>
          </a:prstGeom>
          <a:noFill/>
        </p:spPr>
        <p:txBody>
          <a:bodyPr wrap="square" rtlCol="0">
            <a:spAutoFit/>
          </a:bodyPr>
          <a:lstStyle/>
          <a:p>
            <a:pPr algn="r" rtl="1">
              <a:lnSpc>
                <a:spcPct val="200000"/>
              </a:lnSpc>
            </a:pPr>
            <a:r>
              <a:rPr lang="fa-IR" b="1" dirty="0">
                <a:cs typeface="B Nazanin" panose="00000400000000000000" pitchFamily="2" charset="-78"/>
              </a:rPr>
              <a:t>در این قسمت ما باید یک برنامک اندرویدی را مهندسی معکوس کنیم و تحلیل خود را گزارش کنیم.</a:t>
            </a:r>
          </a:p>
          <a:p>
            <a:pPr algn="r" rtl="1">
              <a:lnSpc>
                <a:spcPct val="200000"/>
              </a:lnSpc>
            </a:pPr>
            <a:r>
              <a:rPr lang="fa-IR" b="1" dirty="0">
                <a:cs typeface="B Nazanin" panose="00000400000000000000" pitchFamily="2" charset="-78"/>
              </a:rPr>
              <a:t>برنامه انتخابی بنده یک دفترچه یادداست اندرویدی به نام </a:t>
            </a:r>
            <a:r>
              <a:rPr lang="en-US" b="1" dirty="0">
                <a:cs typeface="B Nazanin" panose="00000400000000000000" pitchFamily="2" charset="-78"/>
              </a:rPr>
              <a:t>Notepad Simple</a:t>
            </a:r>
            <a:r>
              <a:rPr lang="fa-IR" b="1" dirty="0">
                <a:cs typeface="B Nazanin" panose="00000400000000000000" pitchFamily="2" charset="-78"/>
              </a:rPr>
              <a:t> میباشد.</a:t>
            </a:r>
          </a:p>
          <a:p>
            <a:pPr algn="r" rtl="1">
              <a:lnSpc>
                <a:spcPct val="200000"/>
              </a:lnSpc>
            </a:pPr>
            <a:r>
              <a:rPr lang="fa-IR" b="1" dirty="0">
                <a:cs typeface="B Nazanin" panose="00000400000000000000" pitchFamily="2" charset="-78"/>
              </a:rPr>
              <a:t>در ادامه به برسی کد ها و محیط برنامه </a:t>
            </a:r>
            <a:r>
              <a:rPr lang="en-US" b="1" dirty="0" err="1">
                <a:cs typeface="B Nazanin" panose="00000400000000000000" pitchFamily="2" charset="-78"/>
              </a:rPr>
              <a:t>jdax</a:t>
            </a:r>
            <a:r>
              <a:rPr lang="fa-IR" b="1" dirty="0">
                <a:cs typeface="B Nazanin" panose="00000400000000000000" pitchFamily="2" charset="-78"/>
              </a:rPr>
              <a:t> میپردازیم و کد های برنامه را خواهیم دید.</a:t>
            </a:r>
            <a:endParaRPr lang="en-US" b="1" dirty="0">
              <a:cs typeface="B Nazanin" panose="00000400000000000000" pitchFamily="2" charset="-78"/>
            </a:endParaRPr>
          </a:p>
        </p:txBody>
      </p:sp>
    </p:spTree>
    <p:extLst>
      <p:ext uri="{BB962C8B-B14F-4D97-AF65-F5344CB8AC3E}">
        <p14:creationId xmlns:p14="http://schemas.microsoft.com/office/powerpoint/2010/main" val="3785542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lowchart: Stored Data 36">
            <a:extLst>
              <a:ext uri="{FF2B5EF4-FFF2-40B4-BE49-F238E27FC236}">
                <a16:creationId xmlns:a16="http://schemas.microsoft.com/office/drawing/2014/main" id="{5F443120-F274-A2BD-01ED-01321B72D589}"/>
              </a:ext>
            </a:extLst>
          </p:cNvPr>
          <p:cNvSpPr/>
          <p:nvPr/>
        </p:nvSpPr>
        <p:spPr>
          <a:xfrm>
            <a:off x="9295003" y="2592197"/>
            <a:ext cx="2896998"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B2DDFB3-42DA-926C-3007-79D2D8A8D5AB}"/>
              </a:ext>
            </a:extLst>
          </p:cNvPr>
          <p:cNvSpPr>
            <a:spLocks noGrp="1"/>
          </p:cNvSpPr>
          <p:nvPr>
            <p:ph type="body" sz="quarter" idx="10"/>
          </p:nvPr>
        </p:nvSpPr>
        <p:spPr/>
        <p:txBody>
          <a:bodyPr/>
          <a:lstStyle/>
          <a:p>
            <a:pPr rtl="1"/>
            <a:r>
              <a:rPr lang="fa-IR" dirty="0">
                <a:cs typeface="B Nazanin" panose="00000400000000000000" pitchFamily="2" charset="-78"/>
              </a:rPr>
              <a:t>بخش اول :‌</a:t>
            </a:r>
            <a:endParaRPr lang="en-US" dirty="0">
              <a:cs typeface="B Nazanin" panose="00000400000000000000" pitchFamily="2" charset="-78"/>
            </a:endParaRPr>
          </a:p>
        </p:txBody>
      </p:sp>
      <p:sp>
        <p:nvSpPr>
          <p:cNvPr id="34" name="TextBox 33">
            <a:extLst>
              <a:ext uri="{FF2B5EF4-FFF2-40B4-BE49-F238E27FC236}">
                <a16:creationId xmlns:a16="http://schemas.microsoft.com/office/drawing/2014/main" id="{69EB66EA-B3DC-97DC-786F-58B386F21AC5}"/>
              </a:ext>
            </a:extLst>
          </p:cNvPr>
          <p:cNvSpPr txBox="1"/>
          <p:nvPr/>
        </p:nvSpPr>
        <p:spPr>
          <a:xfrm>
            <a:off x="9787070" y="2692866"/>
            <a:ext cx="1912864"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بخش اول :‌</a:t>
            </a:r>
            <a:endParaRPr lang="en-US" dirty="0">
              <a:solidFill>
                <a:srgbClr val="FF0000"/>
              </a:solidFill>
              <a:cs typeface="B Nazanin" panose="00000400000000000000" pitchFamily="2" charset="-78"/>
            </a:endParaRPr>
          </a:p>
        </p:txBody>
      </p:sp>
      <p:sp>
        <p:nvSpPr>
          <p:cNvPr id="5" name="Chord 15">
            <a:extLst>
              <a:ext uri="{FF2B5EF4-FFF2-40B4-BE49-F238E27FC236}">
                <a16:creationId xmlns:a16="http://schemas.microsoft.com/office/drawing/2014/main" id="{49525D24-319C-CC0E-A31A-07BA3B40A174}"/>
              </a:ext>
            </a:extLst>
          </p:cNvPr>
          <p:cNvSpPr/>
          <p:nvPr/>
        </p:nvSpPr>
        <p:spPr>
          <a:xfrm>
            <a:off x="11868471" y="2877532"/>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6" name="Picture 5">
            <a:extLst>
              <a:ext uri="{FF2B5EF4-FFF2-40B4-BE49-F238E27FC236}">
                <a16:creationId xmlns:a16="http://schemas.microsoft.com/office/drawing/2014/main" id="{4304256A-2B53-4807-8006-60F2BB077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3755"/>
            <a:ext cx="9231725" cy="3332076"/>
          </a:xfrm>
          <a:prstGeom prst="rect">
            <a:avLst/>
          </a:prstGeom>
        </p:spPr>
      </p:pic>
      <p:pic>
        <p:nvPicPr>
          <p:cNvPr id="3"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01359" y="2986635"/>
            <a:ext cx="609600" cy="609600"/>
          </a:xfrm>
          <a:prstGeom prst="rect">
            <a:avLst/>
          </a:prstGeom>
        </p:spPr>
      </p:pic>
    </p:spTree>
    <p:extLst>
      <p:ext uri="{BB962C8B-B14F-4D97-AF65-F5344CB8AC3E}">
        <p14:creationId xmlns:p14="http://schemas.microsoft.com/office/powerpoint/2010/main" val="28348424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6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lowchart: Stored Data 36">
            <a:extLst>
              <a:ext uri="{FF2B5EF4-FFF2-40B4-BE49-F238E27FC236}">
                <a16:creationId xmlns:a16="http://schemas.microsoft.com/office/drawing/2014/main" id="{5F443120-F274-A2BD-01ED-01321B72D589}"/>
              </a:ext>
            </a:extLst>
          </p:cNvPr>
          <p:cNvSpPr/>
          <p:nvPr/>
        </p:nvSpPr>
        <p:spPr>
          <a:xfrm>
            <a:off x="9362115" y="2633093"/>
            <a:ext cx="2829886"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B2DDFB3-42DA-926C-3007-79D2D8A8D5AB}"/>
              </a:ext>
            </a:extLst>
          </p:cNvPr>
          <p:cNvSpPr>
            <a:spLocks noGrp="1"/>
          </p:cNvSpPr>
          <p:nvPr>
            <p:ph type="body" sz="quarter" idx="10"/>
          </p:nvPr>
        </p:nvSpPr>
        <p:spPr/>
        <p:txBody>
          <a:bodyPr/>
          <a:lstStyle/>
          <a:p>
            <a:pPr rtl="1"/>
            <a:r>
              <a:rPr lang="fa-IR" dirty="0">
                <a:cs typeface="B Nazanin" panose="00000400000000000000" pitchFamily="2" charset="-78"/>
              </a:rPr>
              <a:t>بخش دوم :‌</a:t>
            </a:r>
            <a:endParaRPr lang="en-US" dirty="0">
              <a:cs typeface="B Nazanin" panose="00000400000000000000" pitchFamily="2" charset="-78"/>
            </a:endParaRPr>
          </a:p>
        </p:txBody>
      </p:sp>
      <p:sp>
        <p:nvSpPr>
          <p:cNvPr id="34" name="TextBox 33">
            <a:extLst>
              <a:ext uri="{FF2B5EF4-FFF2-40B4-BE49-F238E27FC236}">
                <a16:creationId xmlns:a16="http://schemas.microsoft.com/office/drawing/2014/main" id="{69EB66EA-B3DC-97DC-786F-58B386F21AC5}"/>
              </a:ext>
            </a:extLst>
          </p:cNvPr>
          <p:cNvSpPr txBox="1"/>
          <p:nvPr/>
        </p:nvSpPr>
        <p:spPr>
          <a:xfrm>
            <a:off x="9630561" y="2687099"/>
            <a:ext cx="1997423"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بخش دوم :</a:t>
            </a:r>
            <a:endParaRPr lang="en-US" dirty="0">
              <a:solidFill>
                <a:srgbClr val="FF0000"/>
              </a:solidFill>
              <a:cs typeface="B Nazanin" panose="00000400000000000000" pitchFamily="2" charset="-78"/>
            </a:endParaRPr>
          </a:p>
        </p:txBody>
      </p:sp>
      <p:sp>
        <p:nvSpPr>
          <p:cNvPr id="8" name="Chord 15">
            <a:extLst>
              <a:ext uri="{FF2B5EF4-FFF2-40B4-BE49-F238E27FC236}">
                <a16:creationId xmlns:a16="http://schemas.microsoft.com/office/drawing/2014/main" id="{7E216D3A-3757-AE26-A62E-00AD8C97B2A9}"/>
              </a:ext>
            </a:extLst>
          </p:cNvPr>
          <p:cNvSpPr/>
          <p:nvPr/>
        </p:nvSpPr>
        <p:spPr>
          <a:xfrm>
            <a:off x="11868471" y="2908465"/>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 name="Picture 2">
            <a:extLst>
              <a:ext uri="{FF2B5EF4-FFF2-40B4-BE49-F238E27FC236}">
                <a16:creationId xmlns:a16="http://schemas.microsoft.com/office/drawing/2014/main" id="{B53B0292-6716-40BA-A3C8-956256C43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64514"/>
            <a:ext cx="9344535" cy="5395009"/>
          </a:xfrm>
          <a:prstGeom prst="rect">
            <a:avLst/>
          </a:prstGeom>
        </p:spPr>
      </p:pic>
      <p:pic>
        <p:nvPicPr>
          <p:cNvPr id="2"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10493" y="3056431"/>
            <a:ext cx="609600" cy="609600"/>
          </a:xfrm>
          <a:prstGeom prst="rect">
            <a:avLst/>
          </a:prstGeom>
        </p:spPr>
      </p:pic>
    </p:spTree>
    <p:extLst>
      <p:ext uri="{BB962C8B-B14F-4D97-AF65-F5344CB8AC3E}">
        <p14:creationId xmlns:p14="http://schemas.microsoft.com/office/powerpoint/2010/main" val="11197470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4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lowchart: Stored Data 36">
            <a:extLst>
              <a:ext uri="{FF2B5EF4-FFF2-40B4-BE49-F238E27FC236}">
                <a16:creationId xmlns:a16="http://schemas.microsoft.com/office/drawing/2014/main" id="{5F443120-F274-A2BD-01ED-01321B72D589}"/>
              </a:ext>
            </a:extLst>
          </p:cNvPr>
          <p:cNvSpPr/>
          <p:nvPr/>
        </p:nvSpPr>
        <p:spPr>
          <a:xfrm>
            <a:off x="9336947" y="2592197"/>
            <a:ext cx="2855053"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B2DDFB3-42DA-926C-3007-79D2D8A8D5AB}"/>
              </a:ext>
            </a:extLst>
          </p:cNvPr>
          <p:cNvSpPr>
            <a:spLocks noGrp="1"/>
          </p:cNvSpPr>
          <p:nvPr>
            <p:ph type="body" sz="quarter" idx="10"/>
          </p:nvPr>
        </p:nvSpPr>
        <p:spPr/>
        <p:txBody>
          <a:bodyPr/>
          <a:lstStyle/>
          <a:p>
            <a:pPr rtl="1"/>
            <a:r>
              <a:rPr lang="fa-IR" dirty="0">
                <a:cs typeface="B Nazanin" panose="00000400000000000000" pitchFamily="2" charset="-78"/>
              </a:rPr>
              <a:t>بخش سوم :</a:t>
            </a:r>
            <a:endParaRPr lang="en-US" dirty="0">
              <a:cs typeface="B Nazanin" panose="00000400000000000000" pitchFamily="2" charset="-78"/>
            </a:endParaRPr>
          </a:p>
        </p:txBody>
      </p:sp>
      <p:sp>
        <p:nvSpPr>
          <p:cNvPr id="34" name="TextBox 33">
            <a:extLst>
              <a:ext uri="{FF2B5EF4-FFF2-40B4-BE49-F238E27FC236}">
                <a16:creationId xmlns:a16="http://schemas.microsoft.com/office/drawing/2014/main" id="{69EB66EA-B3DC-97DC-786F-58B386F21AC5}"/>
              </a:ext>
            </a:extLst>
          </p:cNvPr>
          <p:cNvSpPr txBox="1"/>
          <p:nvPr/>
        </p:nvSpPr>
        <p:spPr>
          <a:xfrm>
            <a:off x="9453912" y="2656138"/>
            <a:ext cx="2111229"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بخش سوم :</a:t>
            </a:r>
            <a:endParaRPr lang="en-US" dirty="0">
              <a:solidFill>
                <a:srgbClr val="FF0000"/>
              </a:solidFill>
              <a:cs typeface="B Nazanin" panose="00000400000000000000" pitchFamily="2" charset="-78"/>
            </a:endParaRPr>
          </a:p>
        </p:txBody>
      </p:sp>
      <p:sp>
        <p:nvSpPr>
          <p:cNvPr id="14" name="Chord 15">
            <a:extLst>
              <a:ext uri="{FF2B5EF4-FFF2-40B4-BE49-F238E27FC236}">
                <a16:creationId xmlns:a16="http://schemas.microsoft.com/office/drawing/2014/main" id="{31925A38-81C8-7F20-C83E-B19ACB81D622}"/>
              </a:ext>
            </a:extLst>
          </p:cNvPr>
          <p:cNvSpPr/>
          <p:nvPr/>
        </p:nvSpPr>
        <p:spPr>
          <a:xfrm>
            <a:off x="11870787" y="2916425"/>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 name="Picture 2">
            <a:extLst>
              <a:ext uri="{FF2B5EF4-FFF2-40B4-BE49-F238E27FC236}">
                <a16:creationId xmlns:a16="http://schemas.microsoft.com/office/drawing/2014/main" id="{2A680C1C-6C6D-4C07-AE9D-0C8D8C612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11815"/>
            <a:ext cx="9312232" cy="5179928"/>
          </a:xfrm>
          <a:prstGeom prst="rect">
            <a:avLst/>
          </a:prstGeom>
        </p:spPr>
      </p:pic>
      <p:pic>
        <p:nvPicPr>
          <p:cNvPr id="2"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04726" y="3137402"/>
            <a:ext cx="609600" cy="609600"/>
          </a:xfrm>
          <a:prstGeom prst="rect">
            <a:avLst/>
          </a:prstGeom>
        </p:spPr>
      </p:pic>
    </p:spTree>
    <p:extLst>
      <p:ext uri="{BB962C8B-B14F-4D97-AF65-F5344CB8AC3E}">
        <p14:creationId xmlns:p14="http://schemas.microsoft.com/office/powerpoint/2010/main" val="10953426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6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lowchart: Stored Data 36">
            <a:extLst>
              <a:ext uri="{FF2B5EF4-FFF2-40B4-BE49-F238E27FC236}">
                <a16:creationId xmlns:a16="http://schemas.microsoft.com/office/drawing/2014/main" id="{5F443120-F274-A2BD-01ED-01321B72D589}"/>
              </a:ext>
            </a:extLst>
          </p:cNvPr>
          <p:cNvSpPr/>
          <p:nvPr/>
        </p:nvSpPr>
        <p:spPr>
          <a:xfrm>
            <a:off x="9336947" y="2592197"/>
            <a:ext cx="2855053"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Text Placeholder 6">
            <a:extLst>
              <a:ext uri="{FF2B5EF4-FFF2-40B4-BE49-F238E27FC236}">
                <a16:creationId xmlns:a16="http://schemas.microsoft.com/office/drawing/2014/main" id="{5B2DDFB3-42DA-926C-3007-79D2D8A8D5AB}"/>
              </a:ext>
            </a:extLst>
          </p:cNvPr>
          <p:cNvSpPr>
            <a:spLocks noGrp="1"/>
          </p:cNvSpPr>
          <p:nvPr>
            <p:ph type="body" sz="quarter" idx="10"/>
          </p:nvPr>
        </p:nvSpPr>
        <p:spPr/>
        <p:txBody>
          <a:bodyPr/>
          <a:lstStyle/>
          <a:p>
            <a:pPr rtl="1"/>
            <a:r>
              <a:rPr lang="fa-IR" dirty="0">
                <a:cs typeface="B Nazanin" panose="00000400000000000000" pitchFamily="2" charset="-78"/>
              </a:rPr>
              <a:t>بخش چهارم :</a:t>
            </a:r>
            <a:endParaRPr lang="en-US" dirty="0">
              <a:cs typeface="B Nazanin" panose="00000400000000000000" pitchFamily="2" charset="-78"/>
            </a:endParaRPr>
          </a:p>
        </p:txBody>
      </p:sp>
      <p:sp>
        <p:nvSpPr>
          <p:cNvPr id="34" name="TextBox 33">
            <a:extLst>
              <a:ext uri="{FF2B5EF4-FFF2-40B4-BE49-F238E27FC236}">
                <a16:creationId xmlns:a16="http://schemas.microsoft.com/office/drawing/2014/main" id="{69EB66EA-B3DC-97DC-786F-58B386F21AC5}"/>
              </a:ext>
            </a:extLst>
          </p:cNvPr>
          <p:cNvSpPr txBox="1"/>
          <p:nvPr/>
        </p:nvSpPr>
        <p:spPr>
          <a:xfrm>
            <a:off x="9453912" y="2656138"/>
            <a:ext cx="2111229" cy="369332"/>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1800" b="0" i="0" u="none" strike="noStrike" kern="1200" cap="none" spc="0" normalizeH="0" baseline="0" noProof="0" dirty="0">
                <a:ln>
                  <a:noFill/>
                </a:ln>
                <a:solidFill>
                  <a:srgbClr val="FF0000"/>
                </a:solidFill>
                <a:effectLst/>
                <a:uLnTx/>
                <a:uFillTx/>
                <a:latin typeface="Arial"/>
                <a:cs typeface="B Nazanin" panose="00000400000000000000" pitchFamily="2" charset="-78"/>
              </a:rPr>
              <a:t>بخش چهارم :</a:t>
            </a:r>
            <a:endParaRPr kumimoji="0" lang="en-US" sz="1800" b="0" i="0" u="none" strike="noStrike" kern="1200" cap="none" spc="0" normalizeH="0" baseline="0" noProof="0" dirty="0">
              <a:ln>
                <a:noFill/>
              </a:ln>
              <a:solidFill>
                <a:srgbClr val="FF0000"/>
              </a:solidFill>
              <a:effectLst/>
              <a:uLnTx/>
              <a:uFillTx/>
              <a:latin typeface="Arial"/>
              <a:cs typeface="B Nazanin" panose="00000400000000000000" pitchFamily="2" charset="-78"/>
            </a:endParaRPr>
          </a:p>
        </p:txBody>
      </p:sp>
      <p:sp>
        <p:nvSpPr>
          <p:cNvPr id="14" name="Chord 15">
            <a:extLst>
              <a:ext uri="{FF2B5EF4-FFF2-40B4-BE49-F238E27FC236}">
                <a16:creationId xmlns:a16="http://schemas.microsoft.com/office/drawing/2014/main" id="{31925A38-81C8-7F20-C83E-B19ACB81D622}"/>
              </a:ext>
            </a:extLst>
          </p:cNvPr>
          <p:cNvSpPr/>
          <p:nvPr/>
        </p:nvSpPr>
        <p:spPr>
          <a:xfrm>
            <a:off x="11870787" y="2916425"/>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4" name="Picture 3">
            <a:extLst>
              <a:ext uri="{FF2B5EF4-FFF2-40B4-BE49-F238E27FC236}">
                <a16:creationId xmlns:a16="http://schemas.microsoft.com/office/drawing/2014/main" id="{3F3F6265-1E87-4121-827A-C59C45A58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63756"/>
            <a:ext cx="9277150" cy="5370600"/>
          </a:xfrm>
          <a:prstGeom prst="rect">
            <a:avLst/>
          </a:prstGeom>
        </p:spPr>
      </p:pic>
      <p:pic>
        <p:nvPicPr>
          <p:cNvPr id="2"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04726" y="3025470"/>
            <a:ext cx="609600" cy="609600"/>
          </a:xfrm>
          <a:prstGeom prst="rect">
            <a:avLst/>
          </a:prstGeom>
        </p:spPr>
      </p:pic>
    </p:spTree>
    <p:extLst>
      <p:ext uri="{BB962C8B-B14F-4D97-AF65-F5344CB8AC3E}">
        <p14:creationId xmlns:p14="http://schemas.microsoft.com/office/powerpoint/2010/main" val="10496858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6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CBAAE06F-2AB2-669D-1C0C-EEFF3D5E75E2}"/>
              </a:ext>
            </a:extLst>
          </p:cNvPr>
          <p:cNvSpPr>
            <a:spLocks noGrp="1"/>
          </p:cNvSpPr>
          <p:nvPr>
            <p:ph type="body" sz="quarter" idx="4294967295"/>
          </p:nvPr>
        </p:nvSpPr>
        <p:spPr>
          <a:xfrm>
            <a:off x="0" y="339725"/>
            <a:ext cx="7800975" cy="723900"/>
          </a:xfrm>
          <a:prstGeom prst="rect">
            <a:avLst/>
          </a:prstGeom>
        </p:spPr>
        <p:txBody>
          <a:bodyPr/>
          <a:lstStyle/>
          <a:p>
            <a:r>
              <a:rPr lang="en-US" altLang="ko-KR" sz="5400" dirty="0">
                <a:solidFill>
                  <a:schemeClr val="tx1">
                    <a:lumMod val="85000"/>
                    <a:lumOff val="15000"/>
                  </a:schemeClr>
                </a:solidFill>
                <a:cs typeface="B Nazanin" panose="00000400000000000000" pitchFamily="2" charset="-78"/>
              </a:rPr>
              <a:t>OWASP Top 10 2021</a:t>
            </a:r>
            <a:endParaRPr lang="en-US" dirty="0"/>
          </a:p>
        </p:txBody>
      </p:sp>
      <p:sp>
        <p:nvSpPr>
          <p:cNvPr id="6" name="Rectangle: Rounded Corners 5">
            <a:extLst>
              <a:ext uri="{FF2B5EF4-FFF2-40B4-BE49-F238E27FC236}">
                <a16:creationId xmlns:a16="http://schemas.microsoft.com/office/drawing/2014/main" id="{6F576E34-0136-FFB6-6D21-BB585D7CC2C0}"/>
              </a:ext>
            </a:extLst>
          </p:cNvPr>
          <p:cNvSpPr/>
          <p:nvPr/>
        </p:nvSpPr>
        <p:spPr>
          <a:xfrm rot="18900000">
            <a:off x="11218258" y="171510"/>
            <a:ext cx="806674" cy="806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FF50A41E-480A-386C-D1E5-E4DCB0FD1FF5}"/>
              </a:ext>
            </a:extLst>
          </p:cNvPr>
          <p:cNvSpPr txBox="1"/>
          <p:nvPr/>
        </p:nvSpPr>
        <p:spPr>
          <a:xfrm>
            <a:off x="11153163" y="233051"/>
            <a:ext cx="958096" cy="646331"/>
          </a:xfrm>
          <a:prstGeom prst="rect">
            <a:avLst/>
          </a:prstGeom>
          <a:noFill/>
        </p:spPr>
        <p:txBody>
          <a:bodyPr wrap="square" lIns="108000" rIns="108000" rtlCol="0">
            <a:spAutoFit/>
          </a:bodyPr>
          <a:lstStyle/>
          <a:p>
            <a:pPr algn="ctr" rtl="1"/>
            <a:r>
              <a:rPr lang="fa-IR" altLang="ko-KR" sz="3600" b="1" dirty="0">
                <a:solidFill>
                  <a:schemeClr val="bg1"/>
                </a:solidFill>
                <a:cs typeface="B Nazanin" panose="00000400000000000000" pitchFamily="2" charset="-78"/>
              </a:rPr>
              <a:t>۰۳</a:t>
            </a:r>
            <a:endParaRPr lang="ko-KR" altLang="en-US" sz="3600" b="1" dirty="0">
              <a:solidFill>
                <a:schemeClr val="bg1"/>
              </a:solidFill>
              <a:cs typeface="B Nazanin" panose="00000400000000000000" pitchFamily="2" charset="-78"/>
            </a:endParaRPr>
          </a:p>
        </p:txBody>
      </p:sp>
      <p:sp>
        <p:nvSpPr>
          <p:cNvPr id="8" name="TextBox 7">
            <a:extLst>
              <a:ext uri="{FF2B5EF4-FFF2-40B4-BE49-F238E27FC236}">
                <a16:creationId xmlns:a16="http://schemas.microsoft.com/office/drawing/2014/main" id="{9E7C052D-34D3-17C0-A682-CFFD36738B22}"/>
              </a:ext>
            </a:extLst>
          </p:cNvPr>
          <p:cNvSpPr txBox="1"/>
          <p:nvPr/>
        </p:nvSpPr>
        <p:spPr>
          <a:xfrm>
            <a:off x="5522045" y="1353844"/>
            <a:ext cx="5954267" cy="4992392"/>
          </a:xfrm>
          <a:prstGeom prst="rect">
            <a:avLst/>
          </a:prstGeom>
          <a:noFill/>
        </p:spPr>
        <p:txBody>
          <a:bodyPr wrap="square" rtlCol="0">
            <a:spAutoFit/>
          </a:bodyPr>
          <a:lstStyle/>
          <a:p>
            <a:pPr algn="r" rtl="1">
              <a:lnSpc>
                <a:spcPct val="200000"/>
              </a:lnSpc>
            </a:pPr>
            <a:r>
              <a:rPr lang="en-US" dirty="0">
                <a:cs typeface="B Nazanin" panose="00000400000000000000" pitchFamily="2" charset="-78"/>
              </a:rPr>
              <a:t>OWASP</a:t>
            </a:r>
            <a:r>
              <a:rPr lang="fa-IR" dirty="0">
                <a:cs typeface="B Nazanin" panose="00000400000000000000" pitchFamily="2" charset="-78"/>
              </a:rPr>
              <a:t> یا </a:t>
            </a:r>
            <a:r>
              <a:rPr lang="en-US" b="0" i="0" dirty="0">
                <a:solidFill>
                  <a:srgbClr val="222222"/>
                </a:solidFill>
                <a:effectLst/>
                <a:latin typeface="-apple-system"/>
              </a:rPr>
              <a:t>Open Web Application Security Project</a:t>
            </a:r>
            <a:r>
              <a:rPr lang="fa-IR" b="0" i="0" dirty="0">
                <a:solidFill>
                  <a:srgbClr val="222222"/>
                </a:solidFill>
                <a:effectLst/>
                <a:latin typeface="-apple-system"/>
                <a:cs typeface="B Nazanin" panose="00000400000000000000" pitchFamily="2" charset="-78"/>
              </a:rPr>
              <a:t> در حقیقت پروژه ای است که در زمینه امنیت وب اپلیکیشن ها فعالیت میکند.</a:t>
            </a:r>
          </a:p>
          <a:p>
            <a:pPr algn="r" rtl="1">
              <a:lnSpc>
                <a:spcPct val="200000"/>
              </a:lnSpc>
            </a:pPr>
            <a:r>
              <a:rPr lang="en-US" b="0" i="0" dirty="0">
                <a:effectLst/>
                <a:latin typeface="Iran Sans - Regular"/>
                <a:cs typeface="B Nazanin" panose="00000400000000000000" pitchFamily="2" charset="-78"/>
              </a:rPr>
              <a:t> OWASP Top 10 </a:t>
            </a:r>
            <a:r>
              <a:rPr lang="fa-IR" b="0" i="0" dirty="0">
                <a:effectLst/>
                <a:latin typeface="Iran Sans - Regular"/>
                <a:cs typeface="B Nazanin" panose="00000400000000000000" pitchFamily="2" charset="-78"/>
              </a:rPr>
              <a:t>در واقع گزارشی جمع آوری شده توسط تیمی از متخصصان امنیتی در سراسر جهان است و داده‌های آن تجزیه و تحلیلی از گزارشات بدست آمده تعدادی از سازمان‌ها می‌باشد.</a:t>
            </a:r>
            <a:r>
              <a:rPr lang="fa-IR" dirty="0">
                <a:cs typeface="B Nazanin" panose="00000400000000000000" pitchFamily="2" charset="-78"/>
              </a:rPr>
              <a:t/>
            </a:r>
            <a:br>
              <a:rPr lang="fa-IR" dirty="0">
                <a:cs typeface="B Nazanin" panose="00000400000000000000" pitchFamily="2" charset="-78"/>
              </a:rPr>
            </a:br>
            <a:r>
              <a:rPr lang="fa-IR" b="0" i="0" dirty="0">
                <a:effectLst/>
                <a:latin typeface="Iran Sans - Regular"/>
                <a:cs typeface="B Nazanin" panose="00000400000000000000" pitchFamily="2" charset="-78"/>
              </a:rPr>
              <a:t>تاکنون 6 نسخه از این سند به ترتیب در سال‌های 2003، 2007، 2010، 2013، 2017 و 2021 انتشار یافت</a:t>
            </a:r>
            <a:r>
              <a:rPr lang="fa-IR" dirty="0">
                <a:latin typeface="Iran Sans - Regular"/>
                <a:cs typeface="B Nazanin" panose="00000400000000000000" pitchFamily="2" charset="-78"/>
              </a:rPr>
              <a:t>ه است.</a:t>
            </a:r>
            <a:endParaRPr lang="fa-IR" b="0" i="0" dirty="0">
              <a:effectLst/>
              <a:latin typeface="Iran Sans - Regular"/>
              <a:cs typeface="B Nazanin" panose="00000400000000000000" pitchFamily="2" charset="-78"/>
            </a:endParaRPr>
          </a:p>
          <a:p>
            <a:pPr algn="r" rtl="1">
              <a:lnSpc>
                <a:spcPct val="200000"/>
              </a:lnSpc>
            </a:pPr>
            <a:r>
              <a:rPr lang="fa-IR" dirty="0">
                <a:solidFill>
                  <a:srgbClr val="222222"/>
                </a:solidFill>
                <a:latin typeface="-apple-system"/>
                <a:cs typeface="B Nazanin" panose="00000400000000000000" pitchFamily="2" charset="-78"/>
              </a:rPr>
              <a:t>در این قسمت ما به برسی این ۱۰ آسیب پذیری در سال ۲۰۲۱ میپدازیم.</a:t>
            </a:r>
          </a:p>
          <a:p>
            <a:pPr algn="r" rtl="1">
              <a:lnSpc>
                <a:spcPct val="200000"/>
              </a:lnSpc>
            </a:pPr>
            <a:endParaRPr lang="en-US" dirty="0">
              <a:cs typeface="B Nazanin" panose="00000400000000000000" pitchFamily="2" charset="-78"/>
            </a:endParaRPr>
          </a:p>
        </p:txBody>
      </p:sp>
    </p:spTree>
    <p:extLst>
      <p:ext uri="{BB962C8B-B14F-4D97-AF65-F5344CB8AC3E}">
        <p14:creationId xmlns:p14="http://schemas.microsoft.com/office/powerpoint/2010/main" val="1557309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fa-IR" sz="4000" dirty="0">
                <a:cs typeface="B Nazanin" panose="00000400000000000000" pitchFamily="2" charset="-78"/>
              </a:rPr>
              <a:t>لیست آسیب پذیری ها</a:t>
            </a:r>
          </a:p>
          <a:p>
            <a:r>
              <a:rPr lang="fa-IR" sz="1600" dirty="0">
                <a:cs typeface="B Nazanin" panose="00000400000000000000" pitchFamily="2" charset="-78"/>
              </a:rPr>
              <a:t>(برا مطالعه بیشتر میتوانید روی هر موضوع کلیک کنید ، موضوعات لینک هستند)</a:t>
            </a:r>
            <a:endParaRPr lang="en-US" sz="1600" dirty="0">
              <a:cs typeface="B Nazanin" panose="00000400000000000000" pitchFamily="2" charset="-78"/>
            </a:endParaRPr>
          </a:p>
        </p:txBody>
      </p:sp>
      <p:sp>
        <p:nvSpPr>
          <p:cNvPr id="67" name="TextBox 66">
            <a:extLst>
              <a:ext uri="{FF2B5EF4-FFF2-40B4-BE49-F238E27FC236}">
                <a16:creationId xmlns:a16="http://schemas.microsoft.com/office/drawing/2014/main" id="{1DCE6975-CD74-40D1-5CC7-739494930DF1}"/>
              </a:ext>
            </a:extLst>
          </p:cNvPr>
          <p:cNvSpPr txBox="1"/>
          <p:nvPr/>
        </p:nvSpPr>
        <p:spPr>
          <a:xfrm>
            <a:off x="323529" y="5208649"/>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2"/>
              </a:rPr>
              <a:t>A09:2021-Security Logging and Monitoring Failures</a:t>
            </a:r>
            <a:endParaRPr lang="ko-KR" altLang="en-US" sz="1400" b="1" dirty="0">
              <a:solidFill>
                <a:schemeClr val="tx1">
                  <a:lumMod val="75000"/>
                  <a:lumOff val="25000"/>
                </a:schemeClr>
              </a:solidFill>
              <a:cs typeface="Arial" pitchFamily="34" charset="0"/>
            </a:endParaRPr>
          </a:p>
        </p:txBody>
      </p:sp>
      <p:sp>
        <p:nvSpPr>
          <p:cNvPr id="68" name="TextBox 67">
            <a:extLst>
              <a:ext uri="{FF2B5EF4-FFF2-40B4-BE49-F238E27FC236}">
                <a16:creationId xmlns:a16="http://schemas.microsoft.com/office/drawing/2014/main" id="{D1705294-6318-696D-8F2A-26C7DB90A247}"/>
              </a:ext>
            </a:extLst>
          </p:cNvPr>
          <p:cNvSpPr txBox="1"/>
          <p:nvPr/>
        </p:nvSpPr>
        <p:spPr>
          <a:xfrm>
            <a:off x="323530" y="5697581"/>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3"/>
              </a:rPr>
              <a:t>A10:2021-Server-Side Request Forgery</a:t>
            </a:r>
            <a:endParaRPr lang="ko-KR" altLang="en-US" sz="1400" b="1" dirty="0">
              <a:solidFill>
                <a:schemeClr val="tx1">
                  <a:lumMod val="75000"/>
                  <a:lumOff val="25000"/>
                </a:schemeClr>
              </a:solidFill>
              <a:cs typeface="Arial" pitchFamily="34" charset="0"/>
            </a:endParaRPr>
          </a:p>
        </p:txBody>
      </p:sp>
      <p:sp>
        <p:nvSpPr>
          <p:cNvPr id="73" name="TextBox 72">
            <a:extLst>
              <a:ext uri="{FF2B5EF4-FFF2-40B4-BE49-F238E27FC236}">
                <a16:creationId xmlns:a16="http://schemas.microsoft.com/office/drawing/2014/main" id="{8D37EE1A-4CE4-3EC1-F9AF-37FB4BFD430E}"/>
              </a:ext>
            </a:extLst>
          </p:cNvPr>
          <p:cNvSpPr txBox="1"/>
          <p:nvPr/>
        </p:nvSpPr>
        <p:spPr>
          <a:xfrm>
            <a:off x="323529" y="4230785"/>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4"/>
              </a:rPr>
              <a:t>A07:2021-Identification and Authentication Failures</a:t>
            </a:r>
            <a:endParaRPr lang="ko-KR" altLang="en-US" sz="1400" b="1" dirty="0">
              <a:solidFill>
                <a:schemeClr val="tx1">
                  <a:lumMod val="75000"/>
                  <a:lumOff val="25000"/>
                </a:schemeClr>
              </a:solidFill>
              <a:cs typeface="Arial" pitchFamily="34" charset="0"/>
            </a:endParaRPr>
          </a:p>
        </p:txBody>
      </p:sp>
      <p:sp>
        <p:nvSpPr>
          <p:cNvPr id="74" name="TextBox 73">
            <a:extLst>
              <a:ext uri="{FF2B5EF4-FFF2-40B4-BE49-F238E27FC236}">
                <a16:creationId xmlns:a16="http://schemas.microsoft.com/office/drawing/2014/main" id="{94E3C777-70F3-77E4-CD6F-70BFE177D511}"/>
              </a:ext>
            </a:extLst>
          </p:cNvPr>
          <p:cNvSpPr txBox="1"/>
          <p:nvPr/>
        </p:nvSpPr>
        <p:spPr>
          <a:xfrm>
            <a:off x="323530" y="4719717"/>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5"/>
              </a:rPr>
              <a:t>A08:2021-Software and Data Integrity Failures</a:t>
            </a:r>
            <a:r>
              <a:rPr lang="en-US" sz="1400" b="0" i="0" dirty="0">
                <a:effectLst/>
                <a:latin typeface="Roboto" pitchFamily="2" charset="0"/>
              </a:rPr>
              <a:t> </a:t>
            </a:r>
            <a:endParaRPr lang="ko-KR" altLang="en-US" sz="1400" b="1" dirty="0">
              <a:solidFill>
                <a:schemeClr val="tx1">
                  <a:lumMod val="75000"/>
                  <a:lumOff val="25000"/>
                </a:schemeClr>
              </a:solidFill>
              <a:cs typeface="Arial" pitchFamily="34" charset="0"/>
            </a:endParaRPr>
          </a:p>
        </p:txBody>
      </p:sp>
      <p:sp>
        <p:nvSpPr>
          <p:cNvPr id="81" name="TextBox 80">
            <a:extLst>
              <a:ext uri="{FF2B5EF4-FFF2-40B4-BE49-F238E27FC236}">
                <a16:creationId xmlns:a16="http://schemas.microsoft.com/office/drawing/2014/main" id="{8D21BAE7-0E4D-8DB9-90F0-2ABA3589CE75}"/>
              </a:ext>
            </a:extLst>
          </p:cNvPr>
          <p:cNvSpPr txBox="1"/>
          <p:nvPr/>
        </p:nvSpPr>
        <p:spPr>
          <a:xfrm>
            <a:off x="343730" y="3348250"/>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6"/>
              </a:rPr>
              <a:t>A05:2021-Security Misconfiguration</a:t>
            </a:r>
            <a:endParaRPr lang="ko-KR" altLang="en-US" sz="1400" b="1" dirty="0">
              <a:solidFill>
                <a:schemeClr val="tx1">
                  <a:lumMod val="75000"/>
                  <a:lumOff val="25000"/>
                </a:schemeClr>
              </a:solidFill>
              <a:cs typeface="Arial" pitchFamily="34" charset="0"/>
            </a:endParaRPr>
          </a:p>
        </p:txBody>
      </p:sp>
      <p:sp>
        <p:nvSpPr>
          <p:cNvPr id="82" name="TextBox 81">
            <a:extLst>
              <a:ext uri="{FF2B5EF4-FFF2-40B4-BE49-F238E27FC236}">
                <a16:creationId xmlns:a16="http://schemas.microsoft.com/office/drawing/2014/main" id="{B4E73B12-2C5F-814F-27F9-433435E7D160}"/>
              </a:ext>
            </a:extLst>
          </p:cNvPr>
          <p:cNvSpPr txBox="1"/>
          <p:nvPr/>
        </p:nvSpPr>
        <p:spPr>
          <a:xfrm>
            <a:off x="343731" y="3800297"/>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7"/>
              </a:rPr>
              <a:t>A06:2021-Vulnerable and Outdated Components</a:t>
            </a:r>
            <a:endParaRPr lang="ko-KR" altLang="en-US" sz="1400" b="1" dirty="0">
              <a:solidFill>
                <a:schemeClr val="tx1">
                  <a:lumMod val="75000"/>
                  <a:lumOff val="25000"/>
                </a:schemeClr>
              </a:solidFill>
              <a:cs typeface="Arial" pitchFamily="34" charset="0"/>
            </a:endParaRPr>
          </a:p>
        </p:txBody>
      </p:sp>
      <p:sp>
        <p:nvSpPr>
          <p:cNvPr id="89" name="TextBox 88">
            <a:extLst>
              <a:ext uri="{FF2B5EF4-FFF2-40B4-BE49-F238E27FC236}">
                <a16:creationId xmlns:a16="http://schemas.microsoft.com/office/drawing/2014/main" id="{73A9AD60-7DEC-0797-E0F1-C21D590816F6}"/>
              </a:ext>
            </a:extLst>
          </p:cNvPr>
          <p:cNvSpPr txBox="1"/>
          <p:nvPr/>
        </p:nvSpPr>
        <p:spPr>
          <a:xfrm>
            <a:off x="323530" y="2431604"/>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8"/>
              </a:rPr>
              <a:t>A03:2021-Injection</a:t>
            </a:r>
            <a:endParaRPr lang="ko-KR" altLang="en-US" sz="1400" b="1" dirty="0">
              <a:solidFill>
                <a:schemeClr val="tx1">
                  <a:lumMod val="75000"/>
                  <a:lumOff val="25000"/>
                </a:schemeClr>
              </a:solidFill>
              <a:cs typeface="Arial" pitchFamily="34" charset="0"/>
            </a:endParaRPr>
          </a:p>
        </p:txBody>
      </p:sp>
      <p:sp>
        <p:nvSpPr>
          <p:cNvPr id="90" name="TextBox 89">
            <a:extLst>
              <a:ext uri="{FF2B5EF4-FFF2-40B4-BE49-F238E27FC236}">
                <a16:creationId xmlns:a16="http://schemas.microsoft.com/office/drawing/2014/main" id="{44280E75-D444-462F-0083-73B2B0A5C561}"/>
              </a:ext>
            </a:extLst>
          </p:cNvPr>
          <p:cNvSpPr txBox="1"/>
          <p:nvPr/>
        </p:nvSpPr>
        <p:spPr>
          <a:xfrm>
            <a:off x="323531" y="2920536"/>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9"/>
              </a:rPr>
              <a:t>A04:2021-Insecure Design</a:t>
            </a:r>
            <a:endParaRPr lang="ko-KR" altLang="en-US" sz="1400" b="1" dirty="0">
              <a:solidFill>
                <a:schemeClr val="tx1">
                  <a:lumMod val="75000"/>
                  <a:lumOff val="25000"/>
                </a:schemeClr>
              </a:solidFill>
              <a:cs typeface="Arial" pitchFamily="34" charset="0"/>
            </a:endParaRPr>
          </a:p>
        </p:txBody>
      </p:sp>
      <p:sp>
        <p:nvSpPr>
          <p:cNvPr id="93" name="TextBox 92">
            <a:extLst>
              <a:ext uri="{FF2B5EF4-FFF2-40B4-BE49-F238E27FC236}">
                <a16:creationId xmlns:a16="http://schemas.microsoft.com/office/drawing/2014/main" id="{9FAE2106-A4DC-EDFD-9F06-C9776AD33175}"/>
              </a:ext>
            </a:extLst>
          </p:cNvPr>
          <p:cNvSpPr txBox="1"/>
          <p:nvPr/>
        </p:nvSpPr>
        <p:spPr>
          <a:xfrm>
            <a:off x="343730" y="1522520"/>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10"/>
              </a:rPr>
              <a:t>A01:2021-Broken Access Control</a:t>
            </a:r>
            <a:r>
              <a:rPr lang="en-US" sz="1400" b="0" i="0" dirty="0">
                <a:effectLst/>
                <a:latin typeface="Roboto" pitchFamily="2" charset="0"/>
              </a:rPr>
              <a:t> </a:t>
            </a:r>
            <a:endParaRPr lang="ko-KR" altLang="en-US" sz="1400" b="1" dirty="0">
              <a:solidFill>
                <a:schemeClr val="tx1">
                  <a:lumMod val="75000"/>
                  <a:lumOff val="25000"/>
                </a:schemeClr>
              </a:solidFill>
              <a:cs typeface="Arial" pitchFamily="34" charset="0"/>
            </a:endParaRPr>
          </a:p>
        </p:txBody>
      </p:sp>
      <p:sp>
        <p:nvSpPr>
          <p:cNvPr id="94" name="TextBox 93">
            <a:extLst>
              <a:ext uri="{FF2B5EF4-FFF2-40B4-BE49-F238E27FC236}">
                <a16:creationId xmlns:a16="http://schemas.microsoft.com/office/drawing/2014/main" id="{48CE2955-F439-ADB3-F8D2-CAA330D17FF1}"/>
              </a:ext>
            </a:extLst>
          </p:cNvPr>
          <p:cNvSpPr txBox="1"/>
          <p:nvPr/>
        </p:nvSpPr>
        <p:spPr>
          <a:xfrm>
            <a:off x="343731" y="2011452"/>
            <a:ext cx="5153011" cy="307777"/>
          </a:xfrm>
          <a:prstGeom prst="rect">
            <a:avLst/>
          </a:prstGeom>
          <a:noFill/>
        </p:spPr>
        <p:txBody>
          <a:bodyPr wrap="square" rtlCol="0">
            <a:spAutoFit/>
          </a:bodyPr>
          <a:lstStyle/>
          <a:p>
            <a:pPr marL="171450" indent="-171450">
              <a:buFont typeface="Wingdings" panose="05000000000000000000" pitchFamily="2" charset="2"/>
              <a:buChar char="v"/>
            </a:pPr>
            <a:r>
              <a:rPr lang="en-US" sz="1400" b="1" i="0" u="none" strike="noStrike" dirty="0">
                <a:effectLst/>
                <a:latin typeface="Roboto" pitchFamily="2" charset="0"/>
                <a:hlinkClick r:id="rId11"/>
              </a:rPr>
              <a:t>A02:2021-Cryptographic Failures</a:t>
            </a:r>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64743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fa-IR" sz="4000" dirty="0">
                <a:cs typeface="B Nazanin" panose="00000400000000000000" pitchFamily="2" charset="-78"/>
              </a:rPr>
              <a:t>تغیرات از سال ۲۰۱۷ تا ۲۰۲۱</a:t>
            </a:r>
          </a:p>
        </p:txBody>
      </p:sp>
      <p:pic>
        <p:nvPicPr>
          <p:cNvPr id="4" name="Picture 3">
            <a:extLst>
              <a:ext uri="{FF2B5EF4-FFF2-40B4-BE49-F238E27FC236}">
                <a16:creationId xmlns:a16="http://schemas.microsoft.com/office/drawing/2014/main" id="{8645C9B2-B49F-8635-5D68-668FF2025129}"/>
              </a:ext>
            </a:extLst>
          </p:cNvPr>
          <p:cNvPicPr>
            <a:picLocks noChangeAspect="1"/>
          </p:cNvPicPr>
          <p:nvPr/>
        </p:nvPicPr>
        <p:blipFill>
          <a:blip r:embed="rId2"/>
          <a:stretch>
            <a:fillRect/>
          </a:stretch>
        </p:blipFill>
        <p:spPr>
          <a:xfrm>
            <a:off x="580724" y="1536596"/>
            <a:ext cx="10508836" cy="4184696"/>
          </a:xfrm>
          <a:prstGeom prst="rect">
            <a:avLst/>
          </a:prstGeom>
        </p:spPr>
      </p:pic>
    </p:spTree>
    <p:extLst>
      <p:ext uri="{BB962C8B-B14F-4D97-AF65-F5344CB8AC3E}">
        <p14:creationId xmlns:p14="http://schemas.microsoft.com/office/powerpoint/2010/main" val="4007435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A01:2021-Broken Access Control</a:t>
            </a:r>
            <a:r>
              <a:rPr lang="en-US" sz="3600" b="0" i="0" dirty="0">
                <a:effectLst/>
                <a:latin typeface="Roboto" pitchFamily="2" charset="0"/>
              </a:rPr>
              <a:t> </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3054682"/>
          </a:xfrm>
          <a:prstGeom prst="rect">
            <a:avLst/>
          </a:prstGeom>
          <a:noFill/>
        </p:spPr>
        <p:txBody>
          <a:bodyPr wrap="square" rtlCol="0">
            <a:spAutoFit/>
          </a:bodyPr>
          <a:lstStyle/>
          <a:p>
            <a:pPr algn="r" rtl="1">
              <a:lnSpc>
                <a:spcPct val="250000"/>
              </a:lnSpc>
            </a:pPr>
            <a:r>
              <a:rPr lang="fa-IR" sz="2000" b="0" i="0" dirty="0">
                <a:effectLst/>
                <a:latin typeface="Vazir"/>
                <a:cs typeface="B Nazanin" panose="00000400000000000000" pitchFamily="2" charset="-78"/>
              </a:rPr>
              <a:t>این نوع ریسک شامل انواع گسترده ای از ریسک ها میشود که عمدتا خطراتی را که به مهاجمان اجازه میدهد تا محدودیت های اطراف دسترسی را شامل میشود بشکند. نمونه هایی از آن شامل حملات مخاطره آمیز سطح دسترسی، دور زدن کنترل های سطح دسترسی، و استفاده از </a:t>
            </a:r>
            <a:r>
              <a:rPr lang="en-US" sz="2000" b="0" i="0" dirty="0">
                <a:effectLst/>
                <a:latin typeface="Vazir"/>
                <a:cs typeface="B Nazanin" panose="00000400000000000000" pitchFamily="2" charset="-78"/>
              </a:rPr>
              <a:t>Insecure direct object references </a:t>
            </a:r>
            <a:r>
              <a:rPr lang="fa-IR" sz="2000" b="0" i="0" dirty="0">
                <a:effectLst/>
                <a:latin typeface="Vazir"/>
                <a:cs typeface="B Nazanin" panose="00000400000000000000" pitchFamily="2" charset="-78"/>
              </a:rPr>
              <a:t> در کنار بقیه میشود. مهاجمانی که در کنترل سطح دسترسی نفوذ میکنند میتوانند داده شخصی را بدزدند، اکانت کاربران را بربایند ، حقوق کاربران را تغییر دهند، یا حرکات خطرناک بعدی صورت دهند.</a:t>
            </a:r>
            <a:endParaRPr lang="fa-IR" sz="2000" b="0" i="0" dirty="0">
              <a:effectLst/>
              <a:latin typeface="Iran Sans - Regular"/>
              <a:cs typeface="B Nazanin" panose="00000400000000000000" pitchFamily="2" charset="-78"/>
            </a:endParaRPr>
          </a:p>
        </p:txBody>
      </p:sp>
    </p:spTree>
    <p:extLst>
      <p:ext uri="{BB962C8B-B14F-4D97-AF65-F5344CB8AC3E}">
        <p14:creationId xmlns:p14="http://schemas.microsoft.com/office/powerpoint/2010/main" val="876053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A02:2021-Cryptographic Failures</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4593565"/>
          </a:xfrm>
          <a:prstGeom prst="rect">
            <a:avLst/>
          </a:prstGeom>
          <a:noFill/>
        </p:spPr>
        <p:txBody>
          <a:bodyPr wrap="square" rtlCol="0">
            <a:spAutoFit/>
          </a:bodyPr>
          <a:lstStyle/>
          <a:p>
            <a:pPr algn="r" rtl="1">
              <a:lnSpc>
                <a:spcPct val="250000"/>
              </a:lnSpc>
            </a:pPr>
            <a:r>
              <a:rPr lang="fa-IR" sz="2000" b="0" i="0" dirty="0">
                <a:effectLst/>
                <a:latin typeface="Vazir"/>
                <a:cs typeface="B Nazanin" panose="00000400000000000000" pitchFamily="2" charset="-78"/>
              </a:rPr>
              <a:t>این نوع خطاها زمانی رخ میدهند که داده های حساس و رمزها بصورت ناامن قرار گرفته اند. داده های حساس نیاز دارند تا بصورت رمز شده و یا </a:t>
            </a:r>
            <a:r>
              <a:rPr lang="en-US" sz="2000" b="0" i="0" dirty="0">
                <a:effectLst/>
                <a:latin typeface="Vazir"/>
                <a:cs typeface="B Nazanin" panose="00000400000000000000" pitchFamily="2" charset="-78"/>
              </a:rPr>
              <a:t>hash</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شده هنگام انتقال و یا بخشی از آن باشند. بعنوان مثال رمزها باید بصورت </a:t>
            </a:r>
            <a:r>
              <a:rPr lang="en-US" sz="2000" b="0" i="0" dirty="0">
                <a:effectLst/>
                <a:latin typeface="Vazir"/>
                <a:cs typeface="B Nazanin" panose="00000400000000000000" pitchFamily="2" charset="-78"/>
              </a:rPr>
              <a:t>hash</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شده قرار گرفته باشند بجای اینکه ساده قرار گرفته باشند، و داده های اطلاعاتی شخصی باید بصورت </a:t>
            </a:r>
            <a:r>
              <a:rPr lang="en-US" sz="2000" b="0" i="0" dirty="0">
                <a:effectLst/>
                <a:latin typeface="Vazir"/>
                <a:cs typeface="B Nazanin" panose="00000400000000000000" pitchFamily="2" charset="-78"/>
              </a:rPr>
              <a:t>HTTPS</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باشند. اشتباه در محافظت کردن از داده های شخصی میتواند منجر شود که مهاجمان مرتکب جرم شوند، </a:t>
            </a:r>
            <a:r>
              <a:rPr lang="en-US" sz="2000" b="0" i="0" dirty="0">
                <a:effectLst/>
                <a:latin typeface="Vazir"/>
                <a:cs typeface="B Nazanin" panose="00000400000000000000" pitchFamily="2" charset="-78"/>
              </a:rPr>
              <a:t>blackmail</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کنند، دزدی هویت کنند، یا جرایم دیگری را منجر شوند. شرکت ها میتوانند منجر شوند تا خطاهایی زیادی شکل گیرد همچون منتشر کردن داده های زیاد بدلیل </a:t>
            </a:r>
            <a:r>
              <a:rPr lang="en-US" sz="2000" b="0" i="0" dirty="0">
                <a:effectLst/>
                <a:latin typeface="Vazir"/>
                <a:cs typeface="B Nazanin" panose="00000400000000000000" pitchFamily="2" charset="-78"/>
              </a:rPr>
              <a:t>GDPR</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اروپا و یا صنعت اقتصادی </a:t>
            </a:r>
            <a:r>
              <a:rPr lang="en-US" sz="2000" b="0" i="0" dirty="0">
                <a:effectLst/>
                <a:latin typeface="Vazir"/>
                <a:cs typeface="B Nazanin" panose="00000400000000000000" pitchFamily="2" charset="-78"/>
              </a:rPr>
              <a:t>PCI-DSS.</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این بخش مربوط </a:t>
            </a:r>
            <a:r>
              <a:rPr lang="en-US" sz="2000" b="0" i="0" dirty="0">
                <a:effectLst/>
                <a:latin typeface="Vazir"/>
                <a:cs typeface="B Nazanin" panose="00000400000000000000" pitchFamily="2" charset="-78"/>
              </a:rPr>
              <a:t>sensitive data exposure</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در سال 2017 میشود.</a:t>
            </a:r>
            <a:endParaRPr lang="fa-IR" sz="2000" b="0" i="0" dirty="0">
              <a:effectLst/>
              <a:latin typeface="Iran Sans - Regular"/>
              <a:cs typeface="B Nazanin" panose="00000400000000000000" pitchFamily="2" charset="-78"/>
            </a:endParaRPr>
          </a:p>
        </p:txBody>
      </p:sp>
    </p:spTree>
    <p:extLst>
      <p:ext uri="{BB962C8B-B14F-4D97-AF65-F5344CB8AC3E}">
        <p14:creationId xmlns:p14="http://schemas.microsoft.com/office/powerpoint/2010/main" val="253282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838593" y="597241"/>
            <a:ext cx="3586536" cy="923330"/>
          </a:xfrm>
          <a:prstGeom prst="rect">
            <a:avLst/>
          </a:prstGeom>
          <a:noFill/>
        </p:spPr>
        <p:txBody>
          <a:bodyPr wrap="square" rtlCol="0" anchor="ctr">
            <a:spAutoFit/>
          </a:bodyPr>
          <a:lstStyle/>
          <a:p>
            <a:pPr algn="ctr" rtl="1"/>
            <a:r>
              <a:rPr lang="fa-IR" altLang="ko-KR" sz="5400" dirty="0">
                <a:cs typeface="B Nazanin" panose="00000400000000000000" pitchFamily="2" charset="-78"/>
              </a:rPr>
              <a:t>بخش های پروژه</a:t>
            </a:r>
            <a:endParaRPr lang="ko-KR" altLang="en-US" sz="5400" dirty="0">
              <a:cs typeface="B Nazanin" panose="00000400000000000000" pitchFamily="2" charset="-78"/>
            </a:endParaRPr>
          </a:p>
        </p:txBody>
      </p:sp>
      <p:grpSp>
        <p:nvGrpSpPr>
          <p:cNvPr id="22" name="Group 21">
            <a:extLst>
              <a:ext uri="{FF2B5EF4-FFF2-40B4-BE49-F238E27FC236}">
                <a16:creationId xmlns:a16="http://schemas.microsoft.com/office/drawing/2014/main" id="{017E760F-0E2B-456D-B964-BF4266447548}"/>
              </a:ext>
            </a:extLst>
          </p:cNvPr>
          <p:cNvGrpSpPr/>
          <p:nvPr/>
        </p:nvGrpSpPr>
        <p:grpSpPr>
          <a:xfrm>
            <a:off x="583027" y="1268227"/>
            <a:ext cx="5363972" cy="865002"/>
            <a:chOff x="5888286" y="872788"/>
            <a:chExt cx="5363972" cy="865002"/>
          </a:xfrm>
        </p:grpSpPr>
        <p:grpSp>
          <p:nvGrpSpPr>
            <p:cNvPr id="23" name="Group 22">
              <a:extLst>
                <a:ext uri="{FF2B5EF4-FFF2-40B4-BE49-F238E27FC236}">
                  <a16:creationId xmlns:a16="http://schemas.microsoft.com/office/drawing/2014/main" id="{898B64AD-4559-417F-8A7E-33D6DE905A6C}"/>
                </a:ext>
              </a:extLst>
            </p:cNvPr>
            <p:cNvGrpSpPr/>
            <p:nvPr/>
          </p:nvGrpSpPr>
          <p:grpSpPr>
            <a:xfrm>
              <a:off x="7203583" y="876016"/>
              <a:ext cx="4048675" cy="861774"/>
              <a:chOff x="6557475" y="1411926"/>
              <a:chExt cx="4048675" cy="861774"/>
            </a:xfrm>
          </p:grpSpPr>
          <p:sp>
            <p:nvSpPr>
              <p:cNvPr id="29" name="TextBox 28">
                <a:extLst>
                  <a:ext uri="{FF2B5EF4-FFF2-40B4-BE49-F238E27FC236}">
                    <a16:creationId xmlns:a16="http://schemas.microsoft.com/office/drawing/2014/main" id="{5C283375-F863-40D8-A19F-40F5EEEF5A42}"/>
                  </a:ext>
                </a:extLst>
              </p:cNvPr>
              <p:cNvSpPr txBox="1"/>
              <p:nvPr/>
            </p:nvSpPr>
            <p:spPr>
              <a:xfrm>
                <a:off x="6557475" y="1750480"/>
                <a:ext cx="4048675" cy="523220"/>
              </a:xfrm>
              <a:prstGeom prst="rect">
                <a:avLst/>
              </a:prstGeom>
              <a:noFill/>
            </p:spPr>
            <p:txBody>
              <a:bodyPr wrap="square" rtlCol="0">
                <a:spAutoFit/>
              </a:bodyPr>
              <a:lstStyle/>
              <a:p>
                <a:pPr algn="ctr" rtl="1"/>
                <a:r>
                  <a:rPr lang="fa-IR" altLang="ko-KR" sz="1400" dirty="0">
                    <a:solidFill>
                      <a:schemeClr val="tx1">
                        <a:lumMod val="85000"/>
                        <a:lumOff val="15000"/>
                      </a:schemeClr>
                    </a:solidFill>
                    <a:cs typeface="B Nazanin" panose="00000400000000000000" pitchFamily="2" charset="-78"/>
                  </a:rPr>
                  <a:t>برنامه ای که یک رشته را بین دو موجودیت با استفاده از الگوریتم </a:t>
                </a:r>
                <a:r>
                  <a:rPr lang="en-US" altLang="ko-KR" sz="1400" dirty="0" err="1">
                    <a:solidFill>
                      <a:schemeClr val="tx1">
                        <a:lumMod val="85000"/>
                        <a:lumOff val="15000"/>
                      </a:schemeClr>
                    </a:solidFill>
                    <a:cs typeface="B Nazanin" panose="00000400000000000000" pitchFamily="2" charset="-78"/>
                  </a:rPr>
                  <a:t>ELGemal</a:t>
                </a:r>
                <a:r>
                  <a:rPr lang="fa-IR" altLang="ko-KR" sz="1400" dirty="0">
                    <a:solidFill>
                      <a:schemeClr val="tx1">
                        <a:lumMod val="85000"/>
                        <a:lumOff val="15000"/>
                      </a:schemeClr>
                    </a:solidFill>
                    <a:cs typeface="B Nazanin" panose="00000400000000000000" pitchFamily="2" charset="-78"/>
                  </a:rPr>
                  <a:t> رمزگزاری کند و سپس رمز گشایی کند.</a:t>
                </a:r>
                <a:endParaRPr lang="en-US" altLang="ko-KR" sz="1400" dirty="0">
                  <a:solidFill>
                    <a:schemeClr val="tx1">
                      <a:lumMod val="85000"/>
                      <a:lumOff val="15000"/>
                    </a:schemeClr>
                  </a:solidFill>
                  <a:cs typeface="B Nazanin" panose="00000400000000000000" pitchFamily="2" charset="-78"/>
                </a:endParaRPr>
              </a:p>
            </p:txBody>
          </p:sp>
          <p:sp>
            <p:nvSpPr>
              <p:cNvPr id="30" name="TextBox 29">
                <a:extLst>
                  <a:ext uri="{FF2B5EF4-FFF2-40B4-BE49-F238E27FC236}">
                    <a16:creationId xmlns:a16="http://schemas.microsoft.com/office/drawing/2014/main" id="{EBB43628-375E-4AAC-975E-B22C0BAAE01C}"/>
                  </a:ext>
                </a:extLst>
              </p:cNvPr>
              <p:cNvSpPr txBox="1"/>
              <p:nvPr/>
            </p:nvSpPr>
            <p:spPr>
              <a:xfrm>
                <a:off x="6557475" y="1411926"/>
                <a:ext cx="4048675" cy="369332"/>
              </a:xfrm>
              <a:prstGeom prst="rect">
                <a:avLst/>
              </a:prstGeom>
              <a:noFill/>
            </p:spPr>
            <p:txBody>
              <a:bodyPr wrap="square" lIns="108000" rIns="108000" rtlCol="0">
                <a:spAutoFit/>
              </a:bodyPr>
              <a:lstStyle/>
              <a:p>
                <a:pPr algn="ctr" rtl="1"/>
                <a:r>
                  <a:rPr lang="en-US" sz="1800" b="1" i="0" u="none" strike="noStrike" baseline="0" dirty="0" err="1">
                    <a:latin typeface="LinLibertine"/>
                  </a:rPr>
                  <a:t>ElGemal</a:t>
                </a:r>
                <a:endParaRPr lang="ko-KR" altLang="en-US" b="1" dirty="0">
                  <a:cs typeface="B Nazanin" panose="00000400000000000000" pitchFamily="2" charset="-78"/>
                </a:endParaRPr>
              </a:p>
            </p:txBody>
          </p:sp>
        </p:grpSp>
        <p:grpSp>
          <p:nvGrpSpPr>
            <p:cNvPr id="24" name="Group 23">
              <a:extLst>
                <a:ext uri="{FF2B5EF4-FFF2-40B4-BE49-F238E27FC236}">
                  <a16:creationId xmlns:a16="http://schemas.microsoft.com/office/drawing/2014/main" id="{856B0477-DE7C-4734-A3B8-F816A2F1469C}"/>
                </a:ext>
              </a:extLst>
            </p:cNvPr>
            <p:cNvGrpSpPr/>
            <p:nvPr/>
          </p:nvGrpSpPr>
          <p:grpSpPr>
            <a:xfrm>
              <a:off x="5888286" y="872788"/>
              <a:ext cx="958096" cy="806674"/>
              <a:chOff x="10821233" y="4691001"/>
              <a:chExt cx="958096" cy="806674"/>
            </a:xfrm>
          </p:grpSpPr>
          <p:sp>
            <p:nvSpPr>
              <p:cNvPr id="28" name="Rectangle: Rounded Corners 27">
                <a:extLst>
                  <a:ext uri="{FF2B5EF4-FFF2-40B4-BE49-F238E27FC236}">
                    <a16:creationId xmlns:a16="http://schemas.microsoft.com/office/drawing/2014/main" id="{0B6FFD22-5239-45EB-8979-74397909A487}"/>
                  </a:ext>
                </a:extLst>
              </p:cNvPr>
              <p:cNvSpPr/>
              <p:nvPr/>
            </p:nvSpPr>
            <p:spPr>
              <a:xfrm rot="18900000">
                <a:off x="10896944" y="4691001"/>
                <a:ext cx="806674" cy="806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cs typeface="B Nazanin" panose="00000400000000000000" pitchFamily="2" charset="-78"/>
                </a:endParaRPr>
              </a:p>
            </p:txBody>
          </p:sp>
          <p:sp>
            <p:nvSpPr>
              <p:cNvPr id="26" name="TextBox 25">
                <a:extLst>
                  <a:ext uri="{FF2B5EF4-FFF2-40B4-BE49-F238E27FC236}">
                    <a16:creationId xmlns:a16="http://schemas.microsoft.com/office/drawing/2014/main" id="{0A052780-47E3-4835-BB43-70FA2653BCB1}"/>
                  </a:ext>
                </a:extLst>
              </p:cNvPr>
              <p:cNvSpPr txBox="1"/>
              <p:nvPr/>
            </p:nvSpPr>
            <p:spPr>
              <a:xfrm>
                <a:off x="10821233" y="4771172"/>
                <a:ext cx="958096" cy="646331"/>
              </a:xfrm>
              <a:prstGeom prst="rect">
                <a:avLst/>
              </a:prstGeom>
              <a:noFill/>
            </p:spPr>
            <p:txBody>
              <a:bodyPr wrap="square" lIns="108000" rIns="108000" rtlCol="0">
                <a:spAutoFit/>
              </a:bodyPr>
              <a:lstStyle/>
              <a:p>
                <a:pPr algn="ctr" rtl="1"/>
                <a:r>
                  <a:rPr lang="fa-IR" altLang="ko-KR" sz="3600" b="1" dirty="0">
                    <a:solidFill>
                      <a:schemeClr val="bg1"/>
                    </a:solidFill>
                    <a:cs typeface="B Nazanin" panose="00000400000000000000" pitchFamily="2" charset="-78"/>
                  </a:rPr>
                  <a:t>۰۱</a:t>
                </a:r>
                <a:endParaRPr lang="ko-KR" altLang="en-US" sz="3600" b="1" dirty="0">
                  <a:solidFill>
                    <a:schemeClr val="bg1"/>
                  </a:solidFill>
                  <a:cs typeface="B Nazanin" panose="00000400000000000000" pitchFamily="2" charset="-78"/>
                </a:endParaRPr>
              </a:p>
            </p:txBody>
          </p:sp>
        </p:grpSp>
      </p:grpSp>
      <p:grpSp>
        <p:nvGrpSpPr>
          <p:cNvPr id="31" name="Group 30">
            <a:extLst>
              <a:ext uri="{FF2B5EF4-FFF2-40B4-BE49-F238E27FC236}">
                <a16:creationId xmlns:a16="http://schemas.microsoft.com/office/drawing/2014/main" id="{29CF4DB0-323D-44D2-A583-60E5A52DE08D}"/>
              </a:ext>
            </a:extLst>
          </p:cNvPr>
          <p:cNvGrpSpPr/>
          <p:nvPr/>
        </p:nvGrpSpPr>
        <p:grpSpPr>
          <a:xfrm>
            <a:off x="1130180" y="2760774"/>
            <a:ext cx="5363972" cy="806674"/>
            <a:chOff x="5888286" y="872788"/>
            <a:chExt cx="5363972" cy="806674"/>
          </a:xfrm>
        </p:grpSpPr>
        <p:grpSp>
          <p:nvGrpSpPr>
            <p:cNvPr id="32" name="Group 31">
              <a:extLst>
                <a:ext uri="{FF2B5EF4-FFF2-40B4-BE49-F238E27FC236}">
                  <a16:creationId xmlns:a16="http://schemas.microsoft.com/office/drawing/2014/main" id="{F30B7445-4117-4947-96ED-E4F53CAE147C}"/>
                </a:ext>
              </a:extLst>
            </p:cNvPr>
            <p:cNvGrpSpPr/>
            <p:nvPr/>
          </p:nvGrpSpPr>
          <p:grpSpPr>
            <a:xfrm>
              <a:off x="7203583" y="876016"/>
              <a:ext cx="4048675" cy="615553"/>
              <a:chOff x="6557475" y="1411926"/>
              <a:chExt cx="4048675" cy="615553"/>
            </a:xfrm>
          </p:grpSpPr>
          <p:sp>
            <p:nvSpPr>
              <p:cNvPr id="38" name="TextBox 37">
                <a:extLst>
                  <a:ext uri="{FF2B5EF4-FFF2-40B4-BE49-F238E27FC236}">
                    <a16:creationId xmlns:a16="http://schemas.microsoft.com/office/drawing/2014/main" id="{F67B9FE1-4792-4AA3-8C7D-4E288CEFDD03}"/>
                  </a:ext>
                </a:extLst>
              </p:cNvPr>
              <p:cNvSpPr txBox="1"/>
              <p:nvPr/>
            </p:nvSpPr>
            <p:spPr>
              <a:xfrm>
                <a:off x="6557475" y="1750480"/>
                <a:ext cx="4048675" cy="276999"/>
              </a:xfrm>
              <a:prstGeom prst="rect">
                <a:avLst/>
              </a:prstGeom>
              <a:noFill/>
            </p:spPr>
            <p:txBody>
              <a:bodyPr wrap="square" rtlCol="0">
                <a:spAutoFit/>
              </a:bodyPr>
              <a:lstStyle/>
              <a:p>
                <a:pPr algn="ctr" rtl="1"/>
                <a:r>
                  <a:rPr lang="fa-IR" altLang="ko-KR" sz="1200" dirty="0">
                    <a:solidFill>
                      <a:schemeClr val="tx1">
                        <a:lumMod val="85000"/>
                        <a:lumOff val="15000"/>
                      </a:schemeClr>
                    </a:solidFill>
                    <a:cs typeface="B Nazanin" panose="00000400000000000000" pitchFamily="2" charset="-78"/>
                  </a:rPr>
                  <a:t>تحلیل یک برنامک اندرویدی به وسیله ی مهندسی معکوس آن</a:t>
                </a:r>
                <a:endParaRPr lang="en-US" altLang="ko-KR" sz="1200" dirty="0">
                  <a:solidFill>
                    <a:schemeClr val="tx1">
                      <a:lumMod val="85000"/>
                      <a:lumOff val="15000"/>
                    </a:schemeClr>
                  </a:solidFill>
                  <a:cs typeface="B Nazanin" panose="00000400000000000000" pitchFamily="2" charset="-78"/>
                </a:endParaRPr>
              </a:p>
            </p:txBody>
          </p:sp>
          <p:sp>
            <p:nvSpPr>
              <p:cNvPr id="39" name="TextBox 38">
                <a:extLst>
                  <a:ext uri="{FF2B5EF4-FFF2-40B4-BE49-F238E27FC236}">
                    <a16:creationId xmlns:a16="http://schemas.microsoft.com/office/drawing/2014/main" id="{692363C7-73D7-49DD-B720-EB16EFD2C2AF}"/>
                  </a:ext>
                </a:extLst>
              </p:cNvPr>
              <p:cNvSpPr txBox="1"/>
              <p:nvPr/>
            </p:nvSpPr>
            <p:spPr>
              <a:xfrm>
                <a:off x="6557475" y="1411926"/>
                <a:ext cx="4048675" cy="369332"/>
              </a:xfrm>
              <a:prstGeom prst="rect">
                <a:avLst/>
              </a:prstGeom>
              <a:noFill/>
            </p:spPr>
            <p:txBody>
              <a:bodyPr wrap="square" lIns="108000" rIns="108000" rtlCol="0">
                <a:spAutoFit/>
              </a:bodyPr>
              <a:lstStyle/>
              <a:p>
                <a:pPr algn="ctr" rtl="1"/>
                <a:r>
                  <a:rPr lang="en-US" sz="1800" b="1" i="0" u="none" strike="noStrike" baseline="0" dirty="0" err="1">
                    <a:latin typeface="LinLibertine"/>
                  </a:rPr>
                  <a:t>Jadx</a:t>
                </a:r>
                <a:endParaRPr lang="ko-KR" altLang="en-US" b="1" dirty="0">
                  <a:cs typeface="B Nazanin" panose="00000400000000000000" pitchFamily="2" charset="-78"/>
                </a:endParaRPr>
              </a:p>
            </p:txBody>
          </p:sp>
        </p:grpSp>
        <p:grpSp>
          <p:nvGrpSpPr>
            <p:cNvPr id="33" name="Group 32">
              <a:extLst>
                <a:ext uri="{FF2B5EF4-FFF2-40B4-BE49-F238E27FC236}">
                  <a16:creationId xmlns:a16="http://schemas.microsoft.com/office/drawing/2014/main" id="{8CAF7B20-1803-4298-B6B3-CE950DFA08AD}"/>
                </a:ext>
              </a:extLst>
            </p:cNvPr>
            <p:cNvGrpSpPr/>
            <p:nvPr/>
          </p:nvGrpSpPr>
          <p:grpSpPr>
            <a:xfrm>
              <a:off x="5888286" y="872788"/>
              <a:ext cx="958096" cy="806674"/>
              <a:chOff x="10821233" y="4691001"/>
              <a:chExt cx="958096" cy="806674"/>
            </a:xfrm>
          </p:grpSpPr>
          <p:sp>
            <p:nvSpPr>
              <p:cNvPr id="37" name="Rectangle: Rounded Corners 36">
                <a:extLst>
                  <a:ext uri="{FF2B5EF4-FFF2-40B4-BE49-F238E27FC236}">
                    <a16:creationId xmlns:a16="http://schemas.microsoft.com/office/drawing/2014/main" id="{8BEEB9B9-AA5E-4650-A983-1A4082593CA5}"/>
                  </a:ext>
                </a:extLst>
              </p:cNvPr>
              <p:cNvSpPr/>
              <p:nvPr/>
            </p:nvSpPr>
            <p:spPr>
              <a:xfrm rot="18900000">
                <a:off x="10896944" y="4691001"/>
                <a:ext cx="806674" cy="806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cs typeface="B Nazanin" panose="00000400000000000000" pitchFamily="2" charset="-78"/>
                </a:endParaRPr>
              </a:p>
            </p:txBody>
          </p:sp>
          <p:sp>
            <p:nvSpPr>
              <p:cNvPr id="35" name="TextBox 34">
                <a:extLst>
                  <a:ext uri="{FF2B5EF4-FFF2-40B4-BE49-F238E27FC236}">
                    <a16:creationId xmlns:a16="http://schemas.microsoft.com/office/drawing/2014/main" id="{481CA2A3-6C2F-4B5A-A981-642F0A704326}"/>
                  </a:ext>
                </a:extLst>
              </p:cNvPr>
              <p:cNvSpPr txBox="1"/>
              <p:nvPr/>
            </p:nvSpPr>
            <p:spPr>
              <a:xfrm>
                <a:off x="10821233" y="4771172"/>
                <a:ext cx="958096" cy="646331"/>
              </a:xfrm>
              <a:prstGeom prst="rect">
                <a:avLst/>
              </a:prstGeom>
              <a:noFill/>
            </p:spPr>
            <p:txBody>
              <a:bodyPr wrap="square" lIns="108000" rIns="108000" rtlCol="0">
                <a:spAutoFit/>
              </a:bodyPr>
              <a:lstStyle/>
              <a:p>
                <a:pPr algn="ctr" rtl="1"/>
                <a:r>
                  <a:rPr lang="fa-IR" altLang="ko-KR" sz="3600" b="1" dirty="0">
                    <a:solidFill>
                      <a:schemeClr val="bg1"/>
                    </a:solidFill>
                    <a:cs typeface="B Nazanin" panose="00000400000000000000" pitchFamily="2" charset="-78"/>
                  </a:rPr>
                  <a:t>۰۲</a:t>
                </a:r>
                <a:endParaRPr lang="ko-KR" altLang="en-US" sz="3600" b="1" dirty="0">
                  <a:solidFill>
                    <a:schemeClr val="bg1"/>
                  </a:solidFill>
                  <a:cs typeface="B Nazanin" panose="00000400000000000000" pitchFamily="2" charset="-78"/>
                </a:endParaRPr>
              </a:p>
            </p:txBody>
          </p:sp>
        </p:grpSp>
      </p:grpSp>
      <p:grpSp>
        <p:nvGrpSpPr>
          <p:cNvPr id="40" name="Group 39">
            <a:extLst>
              <a:ext uri="{FF2B5EF4-FFF2-40B4-BE49-F238E27FC236}">
                <a16:creationId xmlns:a16="http://schemas.microsoft.com/office/drawing/2014/main" id="{5E1FA318-D28D-49BC-8B3D-13CEC7146371}"/>
              </a:ext>
            </a:extLst>
          </p:cNvPr>
          <p:cNvGrpSpPr/>
          <p:nvPr/>
        </p:nvGrpSpPr>
        <p:grpSpPr>
          <a:xfrm>
            <a:off x="1685722" y="4362062"/>
            <a:ext cx="5363972" cy="806674"/>
            <a:chOff x="5888286" y="872788"/>
            <a:chExt cx="5363972" cy="806674"/>
          </a:xfrm>
        </p:grpSpPr>
        <p:grpSp>
          <p:nvGrpSpPr>
            <p:cNvPr id="41" name="Group 40">
              <a:extLst>
                <a:ext uri="{FF2B5EF4-FFF2-40B4-BE49-F238E27FC236}">
                  <a16:creationId xmlns:a16="http://schemas.microsoft.com/office/drawing/2014/main" id="{EEDE3C0D-EA3A-4EC1-9425-20BACC2A10E9}"/>
                </a:ext>
              </a:extLst>
            </p:cNvPr>
            <p:cNvGrpSpPr/>
            <p:nvPr/>
          </p:nvGrpSpPr>
          <p:grpSpPr>
            <a:xfrm>
              <a:off x="7203583" y="876016"/>
              <a:ext cx="4048675" cy="615553"/>
              <a:chOff x="6557475" y="1411926"/>
              <a:chExt cx="4048675" cy="615553"/>
            </a:xfrm>
          </p:grpSpPr>
          <p:sp>
            <p:nvSpPr>
              <p:cNvPr id="47" name="TextBox 46">
                <a:extLst>
                  <a:ext uri="{FF2B5EF4-FFF2-40B4-BE49-F238E27FC236}">
                    <a16:creationId xmlns:a16="http://schemas.microsoft.com/office/drawing/2014/main" id="{E8879DAB-E9EB-4C76-92F4-033A8AC51FFD}"/>
                  </a:ext>
                </a:extLst>
              </p:cNvPr>
              <p:cNvSpPr txBox="1"/>
              <p:nvPr/>
            </p:nvSpPr>
            <p:spPr>
              <a:xfrm>
                <a:off x="6557475" y="1750480"/>
                <a:ext cx="4048675" cy="276999"/>
              </a:xfrm>
              <a:prstGeom prst="rect">
                <a:avLst/>
              </a:prstGeom>
              <a:noFill/>
            </p:spPr>
            <p:txBody>
              <a:bodyPr wrap="square" rtlCol="0">
                <a:spAutoFit/>
              </a:bodyPr>
              <a:lstStyle/>
              <a:p>
                <a:pPr algn="ctr" rtl="1"/>
                <a:r>
                  <a:rPr lang="fa-IR" altLang="ko-KR" sz="1200" dirty="0">
                    <a:solidFill>
                      <a:schemeClr val="tx1">
                        <a:lumMod val="85000"/>
                        <a:lumOff val="15000"/>
                      </a:schemeClr>
                    </a:solidFill>
                    <a:cs typeface="B Nazanin" panose="00000400000000000000" pitchFamily="2" charset="-78"/>
                  </a:rPr>
                  <a:t>تحقیق در مورد </a:t>
                </a:r>
                <a:r>
                  <a:rPr lang="en-US" altLang="ko-KR" sz="1200" dirty="0">
                    <a:solidFill>
                      <a:schemeClr val="tx1">
                        <a:lumMod val="85000"/>
                        <a:lumOff val="15000"/>
                      </a:schemeClr>
                    </a:solidFill>
                    <a:cs typeface="B Nazanin" panose="00000400000000000000" pitchFamily="2" charset="-78"/>
                  </a:rPr>
                  <a:t>OWASP Top 10 2021</a:t>
                </a:r>
              </a:p>
            </p:txBody>
          </p:sp>
          <p:sp>
            <p:nvSpPr>
              <p:cNvPr id="48" name="TextBox 47">
                <a:extLst>
                  <a:ext uri="{FF2B5EF4-FFF2-40B4-BE49-F238E27FC236}">
                    <a16:creationId xmlns:a16="http://schemas.microsoft.com/office/drawing/2014/main" id="{AD85071E-3F3F-48E7-8B2B-0ED76E67B1DF}"/>
                  </a:ext>
                </a:extLst>
              </p:cNvPr>
              <p:cNvSpPr txBox="1"/>
              <p:nvPr/>
            </p:nvSpPr>
            <p:spPr>
              <a:xfrm>
                <a:off x="6557475" y="1411926"/>
                <a:ext cx="4048675" cy="369332"/>
              </a:xfrm>
              <a:prstGeom prst="rect">
                <a:avLst/>
              </a:prstGeom>
              <a:noFill/>
            </p:spPr>
            <p:txBody>
              <a:bodyPr wrap="square" lIns="108000" rIns="108000" rtlCol="0">
                <a:spAutoFit/>
              </a:bodyPr>
              <a:lstStyle/>
              <a:p>
                <a:pPr algn="ctr" rtl="1"/>
                <a:r>
                  <a:rPr lang="en-US" sz="1800" b="1" i="0" u="none" strike="noStrike" baseline="0" dirty="0">
                    <a:latin typeface="LinLibertine"/>
                  </a:rPr>
                  <a:t>OWASP</a:t>
                </a:r>
                <a:endParaRPr lang="ko-KR" altLang="en-US" b="1" dirty="0">
                  <a:cs typeface="B Nazanin" panose="00000400000000000000" pitchFamily="2" charset="-78"/>
                </a:endParaRPr>
              </a:p>
            </p:txBody>
          </p:sp>
        </p:grpSp>
        <p:grpSp>
          <p:nvGrpSpPr>
            <p:cNvPr id="42" name="Group 41">
              <a:extLst>
                <a:ext uri="{FF2B5EF4-FFF2-40B4-BE49-F238E27FC236}">
                  <a16:creationId xmlns:a16="http://schemas.microsoft.com/office/drawing/2014/main" id="{3068AAC4-D61B-4BC8-9F4B-178CEDA50B92}"/>
                </a:ext>
              </a:extLst>
            </p:cNvPr>
            <p:cNvGrpSpPr/>
            <p:nvPr/>
          </p:nvGrpSpPr>
          <p:grpSpPr>
            <a:xfrm>
              <a:off x="5888286" y="872788"/>
              <a:ext cx="958096" cy="806674"/>
              <a:chOff x="10821233" y="4691001"/>
              <a:chExt cx="958096" cy="806674"/>
            </a:xfrm>
          </p:grpSpPr>
          <p:sp>
            <p:nvSpPr>
              <p:cNvPr id="46" name="Rectangle: Rounded Corners 45">
                <a:extLst>
                  <a:ext uri="{FF2B5EF4-FFF2-40B4-BE49-F238E27FC236}">
                    <a16:creationId xmlns:a16="http://schemas.microsoft.com/office/drawing/2014/main" id="{11D7144D-9153-4E24-8457-E14BE03052B6}"/>
                  </a:ext>
                </a:extLst>
              </p:cNvPr>
              <p:cNvSpPr/>
              <p:nvPr/>
            </p:nvSpPr>
            <p:spPr>
              <a:xfrm rot="18900000">
                <a:off x="10896944" y="4691001"/>
                <a:ext cx="806674" cy="80667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cs typeface="B Nazanin" panose="00000400000000000000" pitchFamily="2" charset="-78"/>
                </a:endParaRPr>
              </a:p>
            </p:txBody>
          </p:sp>
          <p:sp>
            <p:nvSpPr>
              <p:cNvPr id="44" name="TextBox 43">
                <a:extLst>
                  <a:ext uri="{FF2B5EF4-FFF2-40B4-BE49-F238E27FC236}">
                    <a16:creationId xmlns:a16="http://schemas.microsoft.com/office/drawing/2014/main" id="{6E3D67D8-734C-4374-91F2-93E409C3830E}"/>
                  </a:ext>
                </a:extLst>
              </p:cNvPr>
              <p:cNvSpPr txBox="1"/>
              <p:nvPr/>
            </p:nvSpPr>
            <p:spPr>
              <a:xfrm>
                <a:off x="10821233" y="4771172"/>
                <a:ext cx="958096" cy="646331"/>
              </a:xfrm>
              <a:prstGeom prst="rect">
                <a:avLst/>
              </a:prstGeom>
              <a:noFill/>
            </p:spPr>
            <p:txBody>
              <a:bodyPr wrap="square" lIns="108000" rIns="108000" rtlCol="0">
                <a:spAutoFit/>
              </a:bodyPr>
              <a:lstStyle/>
              <a:p>
                <a:pPr algn="ctr" rtl="1"/>
                <a:r>
                  <a:rPr lang="fa-IR" altLang="ko-KR" sz="3600" b="1" dirty="0">
                    <a:solidFill>
                      <a:schemeClr val="bg1"/>
                    </a:solidFill>
                    <a:cs typeface="B Nazanin" panose="00000400000000000000" pitchFamily="2" charset="-78"/>
                  </a:rPr>
                  <a:t>۰۳</a:t>
                </a:r>
                <a:endParaRPr lang="ko-KR" altLang="en-US" sz="3600" b="1" dirty="0">
                  <a:solidFill>
                    <a:schemeClr val="bg1"/>
                  </a:solidFill>
                  <a:cs typeface="B Nazanin" panose="00000400000000000000" pitchFamily="2" charset="-78"/>
                </a:endParaRPr>
              </a:p>
            </p:txBody>
          </p:sp>
        </p:grpSp>
      </p:grpSp>
    </p:spTree>
    <p:extLst>
      <p:ext uri="{BB962C8B-B14F-4D97-AF65-F5344CB8AC3E}">
        <p14:creationId xmlns:p14="http://schemas.microsoft.com/office/powerpoint/2010/main" val="204675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A03:2021-Injection</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3824124"/>
          </a:xfrm>
          <a:prstGeom prst="rect">
            <a:avLst/>
          </a:prstGeom>
          <a:noFill/>
        </p:spPr>
        <p:txBody>
          <a:bodyPr wrap="square" rtlCol="0">
            <a:spAutoFit/>
          </a:bodyPr>
          <a:lstStyle/>
          <a:p>
            <a:pPr algn="r" rtl="1">
              <a:lnSpc>
                <a:spcPct val="250000"/>
              </a:lnSpc>
            </a:pPr>
            <a:r>
              <a:rPr lang="fa-IR" sz="2000" b="0" i="0" dirty="0">
                <a:effectLst/>
                <a:latin typeface="Vazir"/>
                <a:cs typeface="B Nazanin" panose="00000400000000000000" pitchFamily="2" charset="-78"/>
              </a:rPr>
              <a:t>ریسک هایی که در این دامنه قرار میگیرند شامل وارد کردن داده های غیر قابل اعتماد به یک مفسر میشود که بعنوان یک درخواست یا کامند ارسال میشود. در این موضوع </a:t>
            </a:r>
            <a:r>
              <a:rPr lang="en-US" sz="2000" b="0" i="0" dirty="0">
                <a:effectLst/>
                <a:latin typeface="Vazir"/>
                <a:cs typeface="B Nazanin" panose="00000400000000000000" pitchFamily="2" charset="-78"/>
              </a:rPr>
              <a:t>injection</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هایی همچون </a:t>
            </a:r>
            <a:r>
              <a:rPr lang="en-US" sz="2000" b="0" i="0" dirty="0">
                <a:effectLst/>
                <a:latin typeface="Vazir"/>
                <a:cs typeface="B Nazanin" panose="00000400000000000000" pitchFamily="2" charset="-78"/>
              </a:rPr>
              <a:t>SQL, NoSQL, OS, LDAP,</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و دیگری قرار میگیرد. تزریقات مخرب باعث میشود که کامندهای خطرناکی اجرا شوند و یا داده های حساسی لو رود. این لیست اکنون شامل </a:t>
            </a:r>
            <a:r>
              <a:rPr lang="en-US" sz="2000" b="0" i="0" dirty="0">
                <a:effectLst/>
                <a:latin typeface="Vazir"/>
                <a:cs typeface="B Nazanin" panose="00000400000000000000" pitchFamily="2" charset="-78"/>
              </a:rPr>
              <a:t>cross-site scripting</a:t>
            </a:r>
            <a:r>
              <a:rPr lang="fa-IR" sz="2000" b="0" i="0" dirty="0">
                <a:effectLst/>
                <a:latin typeface="Vazir"/>
                <a:cs typeface="B Nazanin" panose="00000400000000000000" pitchFamily="2" charset="-78"/>
              </a:rPr>
              <a:t> </a:t>
            </a:r>
            <a:r>
              <a:rPr lang="en-US" sz="2000" b="0" i="0" dirty="0">
                <a:effectLst/>
                <a:latin typeface="Vazir"/>
                <a:cs typeface="B Nazanin" panose="00000400000000000000" pitchFamily="2" charset="-78"/>
              </a:rPr>
              <a:t> </a:t>
            </a:r>
            <a:r>
              <a:rPr lang="fa-IR" sz="2000" b="0" i="0" dirty="0">
                <a:effectLst/>
                <a:latin typeface="Vazir"/>
                <a:cs typeface="B Nazanin" panose="00000400000000000000" pitchFamily="2" charset="-78"/>
              </a:rPr>
              <a:t>نیز میشود که در سال 2017 وارد این لیست شده است. یک راه برای اینکه بتوان از این نوع حملات جلوگیری کرد، جدا سازی داده ها از کامندها و کوئری هاست.</a:t>
            </a:r>
            <a:endParaRPr lang="fa-IR" sz="2000" b="0" i="0" dirty="0">
              <a:effectLst/>
              <a:latin typeface="Iran Sans - Regular"/>
              <a:cs typeface="B Nazanin" panose="00000400000000000000" pitchFamily="2" charset="-78"/>
            </a:endParaRPr>
          </a:p>
        </p:txBody>
      </p:sp>
    </p:spTree>
    <p:extLst>
      <p:ext uri="{BB962C8B-B14F-4D97-AF65-F5344CB8AC3E}">
        <p14:creationId xmlns:p14="http://schemas.microsoft.com/office/powerpoint/2010/main" val="1608189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A04:2021-Insecure Design</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1515800"/>
          </a:xfrm>
          <a:prstGeom prst="rect">
            <a:avLst/>
          </a:prstGeom>
          <a:noFill/>
        </p:spPr>
        <p:txBody>
          <a:bodyPr wrap="square" rtlCol="0">
            <a:spAutoFit/>
          </a:bodyPr>
          <a:lstStyle/>
          <a:p>
            <a:pPr algn="r" rtl="1">
              <a:lnSpc>
                <a:spcPct val="250000"/>
              </a:lnSpc>
            </a:pPr>
            <a:r>
              <a:rPr lang="fa-IR" sz="2000" b="0" i="0" dirty="0">
                <a:effectLst/>
                <a:latin typeface="Vazir"/>
                <a:cs typeface="B Nazanin" panose="00000400000000000000" pitchFamily="2" charset="-78"/>
              </a:rPr>
              <a:t>این یک موضوع جدید است که شامل پشتیبانی کردن خطرات بدلیل "طراحی کنترلی ناقص " میشود . این با پیاده سازی ناقص که در آن طراحی ناقص نمیتواند بصورت کامل اجرا شود متفاوت است . </a:t>
            </a:r>
            <a:endParaRPr lang="fa-IR" sz="2000" b="0" i="0" dirty="0">
              <a:effectLst/>
              <a:latin typeface="Iran Sans - Regular"/>
              <a:cs typeface="B Nazanin" panose="00000400000000000000" pitchFamily="2" charset="-78"/>
            </a:endParaRPr>
          </a:p>
        </p:txBody>
      </p:sp>
    </p:spTree>
    <p:extLst>
      <p:ext uri="{BB962C8B-B14F-4D97-AF65-F5344CB8AC3E}">
        <p14:creationId xmlns:p14="http://schemas.microsoft.com/office/powerpoint/2010/main" val="218464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A05:2021-Security Misconfiguration</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3747180"/>
          </a:xfrm>
          <a:prstGeom prst="rect">
            <a:avLst/>
          </a:prstGeom>
          <a:noFill/>
        </p:spPr>
        <p:txBody>
          <a:bodyPr wrap="square" rtlCol="0">
            <a:spAutoFit/>
          </a:bodyPr>
          <a:lstStyle/>
          <a:p>
            <a:pPr algn="r" rtl="1">
              <a:lnSpc>
                <a:spcPct val="150000"/>
              </a:lnSpc>
            </a:pPr>
            <a:r>
              <a:rPr lang="fa-IR" sz="2000" b="0" i="0" dirty="0">
                <a:effectLst/>
                <a:latin typeface="Vazir"/>
                <a:cs typeface="B Nazanin" panose="00000400000000000000" pitchFamily="2" charset="-78"/>
              </a:rPr>
              <a:t>این نوع ریسک ها شامل انواع متدوال ریسک های امنیتی هستند که محیط وب را شامل میشوند. آنها معمولا شامل:</a:t>
            </a:r>
          </a:p>
          <a:p>
            <a:pPr marL="342900" indent="-342900" algn="r" rtl="1">
              <a:lnSpc>
                <a:spcPct val="150000"/>
              </a:lnSpc>
              <a:buFont typeface="Arial" panose="020B0604020202020204" pitchFamily="34" charset="0"/>
              <a:buChar char="•"/>
            </a:pPr>
            <a:r>
              <a:rPr lang="fa-IR" sz="2000" b="0" i="0" dirty="0">
                <a:effectLst/>
                <a:latin typeface="Vazir"/>
                <a:cs typeface="B Nazanin" panose="00000400000000000000" pitchFamily="2" charset="-78"/>
              </a:rPr>
              <a:t>بر روی یک اکانت ثابت بودن، رمزها، و یا تنظیمات است.</a:t>
            </a:r>
          </a:p>
          <a:p>
            <a:pPr marL="342900" indent="-342900" algn="r" rtl="1">
              <a:lnSpc>
                <a:spcPct val="150000"/>
              </a:lnSpc>
              <a:buFont typeface="Arial" panose="020B0604020202020204" pitchFamily="34" charset="0"/>
              <a:buChar char="•"/>
            </a:pPr>
            <a:r>
              <a:rPr lang="fa-IR" sz="2000" b="0" i="0" dirty="0">
                <a:effectLst/>
                <a:latin typeface="Vazir"/>
                <a:cs typeface="B Nazanin" panose="00000400000000000000" pitchFamily="2" charset="-78"/>
              </a:rPr>
              <a:t>پورتها و یا سرویسها و یا اکانت های دیگر را فعال قرار دادن.</a:t>
            </a:r>
          </a:p>
          <a:p>
            <a:pPr marL="342900" indent="-342900" algn="r" rtl="1">
              <a:lnSpc>
                <a:spcPct val="150000"/>
              </a:lnSpc>
              <a:buFont typeface="Arial" panose="020B0604020202020204" pitchFamily="34" charset="0"/>
              <a:buChar char="•"/>
            </a:pPr>
            <a:r>
              <a:rPr lang="fa-IR" sz="2000" b="0" i="0" dirty="0">
                <a:effectLst/>
                <a:latin typeface="Vazir"/>
                <a:cs typeface="B Nazanin" panose="00000400000000000000" pitchFamily="2" charset="-78"/>
              </a:rPr>
              <a:t>تنظیمات ناقص و یا از تاریخ گذشته امنیتی</a:t>
            </a:r>
          </a:p>
          <a:p>
            <a:pPr marL="342900" indent="-342900" algn="r" rtl="1">
              <a:lnSpc>
                <a:spcPct val="150000"/>
              </a:lnSpc>
              <a:buFont typeface="Arial" panose="020B0604020202020204" pitchFamily="34" charset="0"/>
              <a:buChar char="•"/>
            </a:pPr>
            <a:r>
              <a:rPr lang="fa-IR" sz="2000" b="0" i="0" dirty="0">
                <a:effectLst/>
                <a:latin typeface="Vazir"/>
                <a:cs typeface="B Nazanin" panose="00000400000000000000" pitchFamily="2" charset="-78"/>
              </a:rPr>
              <a:t>نرم افزار از تاریخ گذشته و یا پچ نشده</a:t>
            </a:r>
          </a:p>
          <a:p>
            <a:pPr marL="342900" indent="-342900" algn="r" rtl="1">
              <a:lnSpc>
                <a:spcPct val="150000"/>
              </a:lnSpc>
              <a:buFont typeface="Arial" panose="020B0604020202020204" pitchFamily="34" charset="0"/>
              <a:buChar char="•"/>
            </a:pPr>
            <a:r>
              <a:rPr lang="fa-IR" sz="2000" b="0" i="0" dirty="0">
                <a:effectLst/>
                <a:latin typeface="Vazir"/>
                <a:cs typeface="B Nazanin" panose="00000400000000000000" pitchFamily="2" charset="-78"/>
              </a:rPr>
              <a:t>هدرهای </a:t>
            </a:r>
            <a:r>
              <a:rPr lang="en-US" sz="2000" b="0" i="0" dirty="0">
                <a:effectLst/>
                <a:latin typeface="Vazir"/>
                <a:cs typeface="B Nazanin" panose="00000400000000000000" pitchFamily="2" charset="-78"/>
              </a:rPr>
              <a:t>misconfigure HTTP</a:t>
            </a:r>
          </a:p>
          <a:p>
            <a:pPr marL="342900" indent="-342900" algn="r" rtl="1">
              <a:lnSpc>
                <a:spcPct val="150000"/>
              </a:lnSpc>
              <a:buFont typeface="Arial" panose="020B0604020202020204" pitchFamily="34" charset="0"/>
              <a:buChar char="•"/>
            </a:pPr>
            <a:r>
              <a:rPr lang="fa-IR" sz="2000" b="0" i="0" dirty="0">
                <a:effectLst/>
                <a:latin typeface="Vazir"/>
                <a:cs typeface="B Nazanin" panose="00000400000000000000" pitchFamily="2" charset="-78"/>
              </a:rPr>
              <a:t>پیام های خطای که درباره سیستم پایه ای اطلاعات زیادی را منتشر میکند.</a:t>
            </a:r>
          </a:p>
          <a:p>
            <a:pPr marL="342900" indent="-342900" algn="r" rtl="1">
              <a:lnSpc>
                <a:spcPct val="150000"/>
              </a:lnSpc>
              <a:buFont typeface="Arial" panose="020B0604020202020204" pitchFamily="34" charset="0"/>
              <a:buChar char="•"/>
            </a:pPr>
            <a:r>
              <a:rPr lang="fa-IR" sz="2000" b="0" i="0" dirty="0">
                <a:effectLst/>
                <a:latin typeface="Vazir"/>
                <a:cs typeface="B Nazanin" panose="00000400000000000000" pitchFamily="2" charset="-78"/>
              </a:rPr>
              <a:t>جلوگیری از خطاهای امنیتی وابسته به امن کردن سیستم ها و نرم افزارها و پروسه ها است.</a:t>
            </a:r>
          </a:p>
        </p:txBody>
      </p:sp>
    </p:spTree>
    <p:extLst>
      <p:ext uri="{BB962C8B-B14F-4D97-AF65-F5344CB8AC3E}">
        <p14:creationId xmlns:p14="http://schemas.microsoft.com/office/powerpoint/2010/main" val="2261276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A06:2021-Vulnerable and Outdated Components</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3054682"/>
          </a:xfrm>
          <a:prstGeom prst="rect">
            <a:avLst/>
          </a:prstGeom>
          <a:noFill/>
        </p:spPr>
        <p:txBody>
          <a:bodyPr wrap="square" rtlCol="0">
            <a:spAutoFit/>
          </a:bodyPr>
          <a:lstStyle/>
          <a:p>
            <a:pPr algn="r" rtl="1">
              <a:lnSpc>
                <a:spcPct val="250000"/>
              </a:lnSpc>
            </a:pPr>
            <a:r>
              <a:rPr lang="fa-IR" sz="2000" b="0" i="0" dirty="0">
                <a:effectLst/>
                <a:latin typeface="Vazir"/>
                <a:cs typeface="B Nazanin" panose="00000400000000000000" pitchFamily="2" charset="-78"/>
              </a:rPr>
              <a:t>استفاده از اجزا و ابزارهای پچ نشده و آپدیت نکرده یا دارای خطا در یک برنامه موجب میشود تا امنیت آن دچار خطا شود و در برابر حملات نرم آزاد قرار میدهد. این خطاها میتوانند در کتابخانه ها، چارچوب ها و ماژول های که دسترسی های یکسانی به بخش های مختلف پیدا میکند هنگامی که برنامه ها اجرا شوند. غیرفعال کردن پیش نیازها، استفاده فقط از اجزا قابل اطمینان، و دنباله روی از یک پروسه مدیریتی پچ شده امن سبب میشود که میزان خطرات شامل ریسک کاهش یابد.</a:t>
            </a:r>
            <a:endParaRPr lang="fa-IR" sz="2000" b="0" i="0" dirty="0">
              <a:effectLst/>
              <a:latin typeface="Iran Sans - Regular"/>
              <a:cs typeface="B Nazanin" panose="00000400000000000000" pitchFamily="2" charset="-78"/>
            </a:endParaRPr>
          </a:p>
        </p:txBody>
      </p:sp>
    </p:spTree>
    <p:extLst>
      <p:ext uri="{BB962C8B-B14F-4D97-AF65-F5344CB8AC3E}">
        <p14:creationId xmlns:p14="http://schemas.microsoft.com/office/powerpoint/2010/main" val="12881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A07:2021-Identification and Authentication Failures</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3728649"/>
          </a:xfrm>
          <a:prstGeom prst="rect">
            <a:avLst/>
          </a:prstGeom>
          <a:noFill/>
        </p:spPr>
        <p:txBody>
          <a:bodyPr wrap="square" rtlCol="0">
            <a:spAutoFit/>
          </a:bodyPr>
          <a:lstStyle/>
          <a:p>
            <a:pPr algn="r" rtl="1">
              <a:lnSpc>
                <a:spcPct val="150000"/>
              </a:lnSpc>
            </a:pPr>
            <a:r>
              <a:rPr lang="fa-IR" sz="2000" b="0" i="0" dirty="0">
                <a:effectLst/>
                <a:latin typeface="Iran Sans - Regular"/>
                <a:cs typeface="B Nazanin" panose="00000400000000000000" pitchFamily="2" charset="-78"/>
              </a:rPr>
              <a:t>تایید و احراز هویت و همچنین مدیریت نشست‌ها یک عمل حیاتی برای مقابله در برابر حملات مربوط به احراز هویت می‌باشد. شما احتمالا به حملات احراز هویت آسیب پذیر خواهید بود در صورتی که:</a:t>
            </a:r>
          </a:p>
          <a:p>
            <a:pPr marL="342900" indent="-342900" algn="r" rtl="1">
              <a:lnSpc>
                <a:spcPct val="150000"/>
              </a:lnSpc>
              <a:buFont typeface="Arial" panose="020B0604020202020204" pitchFamily="34" charset="0"/>
              <a:buChar char="•"/>
            </a:pPr>
            <a:r>
              <a:rPr lang="fa-IR" sz="2000" b="0" i="0" dirty="0">
                <a:effectLst/>
                <a:latin typeface="Iran Sans - Regular"/>
                <a:cs typeface="B Nazanin" panose="00000400000000000000" pitchFamily="2" charset="-78"/>
              </a:rPr>
              <a:t>به حملاتی مانند </a:t>
            </a:r>
            <a:r>
              <a:rPr lang="en-US" sz="2000" b="0" i="0" dirty="0">
                <a:effectLst/>
                <a:latin typeface="Iran Sans - Regular"/>
                <a:cs typeface="B Nazanin" panose="00000400000000000000" pitchFamily="2" charset="-78"/>
              </a:rPr>
              <a:t>credential stuffing</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که در آن مهاجم قادر به تولید لیستی از نام‌های کاربردی و رمزهای عبور هست، اجازه پیاده‌سازی دهید.</a:t>
            </a:r>
          </a:p>
          <a:p>
            <a:pPr marL="342900" indent="-342900" algn="r" rtl="1">
              <a:lnSpc>
                <a:spcPct val="150000"/>
              </a:lnSpc>
              <a:buFont typeface="Arial" panose="020B0604020202020204" pitchFamily="34" charset="0"/>
              <a:buChar char="•"/>
            </a:pPr>
            <a:r>
              <a:rPr lang="fa-IR" sz="2000" b="0" i="0" dirty="0">
                <a:effectLst/>
                <a:latin typeface="Iran Sans - Regular"/>
                <a:cs typeface="B Nazanin" panose="00000400000000000000" pitchFamily="2" charset="-78"/>
              </a:rPr>
              <a:t>به حملاتی مانند </a:t>
            </a:r>
            <a:r>
              <a:rPr lang="en-US" sz="2000" b="0" i="0" dirty="0">
                <a:effectLst/>
                <a:latin typeface="Iran Sans - Regular"/>
                <a:cs typeface="B Nazanin" panose="00000400000000000000" pitchFamily="2" charset="-78"/>
              </a:rPr>
              <a:t>brute force</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و یا سایر حملات خودکار اجازه پیاده‌سازی دهید.</a:t>
            </a:r>
          </a:p>
          <a:p>
            <a:pPr marL="342900" indent="-342900" algn="r" rtl="1">
              <a:lnSpc>
                <a:spcPct val="150000"/>
              </a:lnSpc>
              <a:buFont typeface="Arial" panose="020B0604020202020204" pitchFamily="34" charset="0"/>
              <a:buChar char="•"/>
            </a:pPr>
            <a:r>
              <a:rPr lang="fa-IR" sz="2000" b="0" i="0" dirty="0">
                <a:effectLst/>
                <a:latin typeface="Iran Sans - Regular"/>
                <a:cs typeface="B Nazanin" panose="00000400000000000000" pitchFamily="2" charset="-78"/>
              </a:rPr>
              <a:t>به کاربر اجازه استفاده از رمز‌های عبور پیشفرض، ضعیف و یا شناخته شده بدهید. مانند</a:t>
            </a:r>
            <a:r>
              <a:rPr lang="en-US" sz="2000" b="0" i="0" dirty="0">
                <a:effectLst/>
                <a:latin typeface="Iran Sans - Regular"/>
                <a:cs typeface="B Nazanin" panose="00000400000000000000" pitchFamily="2" charset="-78"/>
              </a:rPr>
              <a:t>Password1 </a:t>
            </a:r>
            <a:r>
              <a:rPr lang="fa-IR" sz="2000" b="0" i="0" dirty="0">
                <a:effectLst/>
                <a:latin typeface="Iran Sans - Regular"/>
                <a:cs typeface="B Nazanin" panose="00000400000000000000" pitchFamily="2" charset="-78"/>
              </a:rPr>
              <a:t> یا </a:t>
            </a:r>
            <a:r>
              <a:rPr lang="en-US" sz="2000" b="0" i="0" dirty="0">
                <a:effectLst/>
                <a:latin typeface="Iran Sans - Regular"/>
                <a:cs typeface="B Nazanin" panose="00000400000000000000" pitchFamily="2" charset="-78"/>
              </a:rPr>
              <a:t>admin/admin</a:t>
            </a:r>
          </a:p>
          <a:p>
            <a:pPr marL="342900" indent="-342900" algn="r" rtl="1">
              <a:lnSpc>
                <a:spcPct val="150000"/>
              </a:lnSpc>
              <a:buFont typeface="Arial" panose="020B0604020202020204" pitchFamily="34" charset="0"/>
              <a:buChar char="•"/>
            </a:pPr>
            <a:r>
              <a:rPr lang="fa-IR" sz="2000" b="0" i="0" dirty="0">
                <a:effectLst/>
                <a:latin typeface="Iran Sans - Regular"/>
                <a:cs typeface="B Nazanin" panose="00000400000000000000" pitchFamily="2" charset="-78"/>
              </a:rPr>
              <a:t>از فرایند‌های بازیابی یا فراموشی رمزعبور ضعیف یا ناکارآمد بهره گیرید. مانند پاسخ‌های مبتنی بر آگاهی قبلی که استفاده از آن‌ها ایمن نیست.</a:t>
            </a:r>
          </a:p>
        </p:txBody>
      </p:sp>
    </p:spTree>
    <p:extLst>
      <p:ext uri="{BB962C8B-B14F-4D97-AF65-F5344CB8AC3E}">
        <p14:creationId xmlns:p14="http://schemas.microsoft.com/office/powerpoint/2010/main" val="571378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A08:2021-Software and Data Integrity Failures</a:t>
            </a:r>
            <a:r>
              <a:rPr lang="en-US" sz="3600" b="0" i="0" dirty="0">
                <a:effectLst/>
                <a:latin typeface="Roboto" pitchFamily="2" charset="0"/>
              </a:rPr>
              <a:t> </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4324261"/>
          </a:xfrm>
          <a:prstGeom prst="rect">
            <a:avLst/>
          </a:prstGeom>
          <a:noFill/>
        </p:spPr>
        <p:txBody>
          <a:bodyPr wrap="square" rtlCol="0">
            <a:spAutoFit/>
          </a:bodyPr>
          <a:lstStyle/>
          <a:p>
            <a:pPr algn="r" rtl="1">
              <a:lnSpc>
                <a:spcPct val="200000"/>
              </a:lnSpc>
            </a:pPr>
            <a:r>
              <a:rPr lang="fa-IR" sz="2000" b="0" i="0" dirty="0">
                <a:effectLst/>
                <a:latin typeface="Iran Sans - Regular"/>
                <a:cs typeface="B Nazanin" panose="00000400000000000000" pitchFamily="2" charset="-78"/>
              </a:rPr>
              <a:t>حملات و زیر‌مجموعه‌های این دسته مرتبط با نقض‌های محافظت از یکپارچگی داده‌ در کد یا زیرساخت برنامه می‌باشد. نمونه‌ای از مورد را می‌توان برنامه‌ای فرض نمود که در آن به پلاگین، کتابخانه، ماژول‌هایی از منابع غیرقابل اعتماد، </a:t>
            </a:r>
            <a:r>
              <a:rPr lang="en-US" sz="2000" b="0" i="0" dirty="0" err="1">
                <a:effectLst/>
                <a:latin typeface="Iran Sans - Regular"/>
                <a:cs typeface="B Nazanin" panose="00000400000000000000" pitchFamily="2" charset="-78"/>
              </a:rPr>
              <a:t>repositorie</a:t>
            </a:r>
            <a:r>
              <a:rPr lang="en-US" sz="2000" b="0" i="0" dirty="0">
                <a:effectLst/>
                <a:latin typeface="Iran Sans - Regular"/>
                <a:cs typeface="B Nazanin" panose="00000400000000000000" pitchFamily="2" charset="-78"/>
              </a:rPr>
              <a:t>، CDN</a:t>
            </a:r>
            <a:r>
              <a:rPr lang="fa-IR" sz="2000" b="0" i="0" dirty="0">
                <a:effectLst/>
                <a:latin typeface="Iran Sans - Regular"/>
                <a:cs typeface="B Nazanin" panose="00000400000000000000" pitchFamily="2" charset="-78"/>
              </a:rPr>
              <a:t> ها اتکا می‌شود. یک فرایند </a:t>
            </a:r>
            <a:r>
              <a:rPr lang="en-US" sz="2000" b="0" i="0" dirty="0">
                <a:effectLst/>
                <a:latin typeface="Iran Sans - Regular"/>
                <a:cs typeface="B Nazanin" panose="00000400000000000000" pitchFamily="2" charset="-78"/>
              </a:rPr>
              <a:t>CI/CD</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ناامن می‌تواند احتمال دسترسی‌های غیر مجاز، تزریق کد مخرب و به خطر اندازی سیستم را ایجاد کند.</a:t>
            </a:r>
            <a:r>
              <a:rPr lang="fa-IR" sz="2000" dirty="0">
                <a:cs typeface="B Nazanin" panose="00000400000000000000" pitchFamily="2" charset="-78"/>
              </a:rPr>
              <a:t/>
            </a:r>
            <a:br>
              <a:rPr lang="fa-IR" sz="2000" dirty="0">
                <a:cs typeface="B Nazanin" panose="00000400000000000000" pitchFamily="2" charset="-78"/>
              </a:rPr>
            </a:br>
            <a:r>
              <a:rPr lang="fa-IR" sz="2000" b="0" i="0" dirty="0">
                <a:effectLst/>
                <a:latin typeface="Iran Sans - Regular"/>
                <a:cs typeface="B Nazanin" panose="00000400000000000000" pitchFamily="2" charset="-78"/>
              </a:rPr>
              <a:t>بسیاری از برنامه‌ها در حال حاضر دارای قابلیت بروزرسانی خودکار هستند. معمولا در این نوع برنامه‌ها، بروزرسانی بدون تایید برای یکپارچگی با باقی منابع انجام می‌شود. مهاجم ممکن است بروزرسانی خود را توزیع نماید و تمامی برنامه‌ها با قابلیت بروزرسانی خودکار نسخه جدید را دریافت خواهند کرد. مثالی دیگر زمانی است که شی‌ها و داده‌ها در ساختاری </a:t>
            </a:r>
            <a:r>
              <a:rPr lang="en-US" sz="2000" b="0" i="0" dirty="0">
                <a:effectLst/>
                <a:latin typeface="Iran Sans - Regular"/>
                <a:cs typeface="B Nazanin" panose="00000400000000000000" pitchFamily="2" charset="-78"/>
              </a:rPr>
              <a:t>Encode</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یا </a:t>
            </a:r>
            <a:r>
              <a:rPr lang="en-US" sz="2000" b="0" i="0" dirty="0" err="1">
                <a:effectLst/>
                <a:latin typeface="Iran Sans - Regular"/>
                <a:cs typeface="B Nazanin" panose="00000400000000000000" pitchFamily="2" charset="-78"/>
              </a:rPr>
              <a:t>serializiation</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می‌شوند که توسط نفوذگر قابل مشاهده و تغییر باشد.</a:t>
            </a:r>
          </a:p>
        </p:txBody>
      </p:sp>
    </p:spTree>
    <p:extLst>
      <p:ext uri="{BB962C8B-B14F-4D97-AF65-F5344CB8AC3E}">
        <p14:creationId xmlns:p14="http://schemas.microsoft.com/office/powerpoint/2010/main" val="3602181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A09:2021-Security Logging and Monitoring Failures</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4939814"/>
          </a:xfrm>
          <a:prstGeom prst="rect">
            <a:avLst/>
          </a:prstGeom>
          <a:noFill/>
        </p:spPr>
        <p:txBody>
          <a:bodyPr wrap="square" rtlCol="0">
            <a:spAutoFit/>
          </a:bodyPr>
          <a:lstStyle/>
          <a:p>
            <a:pPr algn="just" rtl="1">
              <a:lnSpc>
                <a:spcPct val="200000"/>
              </a:lnSpc>
            </a:pPr>
            <a:r>
              <a:rPr lang="fa-IR" sz="2000" b="0" i="0" dirty="0">
                <a:effectLst/>
                <a:latin typeface="Iran Sans - Regular"/>
                <a:cs typeface="B Nazanin" panose="00000400000000000000" pitchFamily="2" charset="-78"/>
              </a:rPr>
              <a:t>براساس </a:t>
            </a:r>
            <a:r>
              <a:rPr lang="en-US" sz="2000" b="0" i="0" dirty="0">
                <a:effectLst/>
                <a:latin typeface="Iran Sans - Regular"/>
                <a:cs typeface="B Nazanin" panose="00000400000000000000" pitchFamily="2" charset="-78"/>
              </a:rPr>
              <a:t>OWASP Top 10 2021، </a:t>
            </a:r>
            <a:r>
              <a:rPr lang="fa-IR" sz="2000" b="0" i="0" dirty="0">
                <a:effectLst/>
                <a:latin typeface="Iran Sans - Regular"/>
                <a:cs typeface="B Nazanin" panose="00000400000000000000" pitchFamily="2" charset="-78"/>
              </a:rPr>
              <a:t>این دسته به منظور کمک به شناسایی، تعدیل و پاسخگویی به نقص‌های فعال برنامه اهمیت دارد. بدون واقع‌نگاری و مانتیورینگ، نقض‌ها قابل شناسایی نیستند. واقع‌نگاری، شناسایی، مانیتورینگ، </a:t>
            </a:r>
            <a:r>
              <a:rPr lang="en-US" sz="2000" b="0" i="0" dirty="0">
                <a:effectLst/>
                <a:latin typeface="Iran Sans - Regular"/>
                <a:cs typeface="B Nazanin" panose="00000400000000000000" pitchFamily="2" charset="-78"/>
              </a:rPr>
              <a:t>active response</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زمانی نامناسب و ناکارآمد می‌باشد که:</a:t>
            </a:r>
          </a:p>
          <a:p>
            <a:pPr marL="342900" indent="-342900" algn="just" rtl="1">
              <a:lnSpc>
                <a:spcPct val="200000"/>
              </a:lnSpc>
              <a:buFont typeface="Arial" panose="020B0604020202020204" pitchFamily="34" charset="0"/>
              <a:buChar char="•"/>
            </a:pPr>
            <a:r>
              <a:rPr lang="fa-IR" sz="2000" b="0" i="0" dirty="0">
                <a:effectLst/>
                <a:latin typeface="Iran Sans - Regular"/>
                <a:cs typeface="B Nazanin" panose="00000400000000000000" pitchFamily="2" charset="-78"/>
              </a:rPr>
              <a:t>رویدادهای قابل حسابرسی مانند ورود کاربر، شکست در ورود و تراکنش‌هایی با ارزش‌های بالا در جایی ثبت نمی‌شوند.</a:t>
            </a:r>
          </a:p>
          <a:p>
            <a:pPr marL="342900" indent="-342900" algn="just" rtl="1">
              <a:lnSpc>
                <a:spcPct val="200000"/>
              </a:lnSpc>
              <a:buFont typeface="Arial" panose="020B0604020202020204" pitchFamily="34" charset="0"/>
              <a:buChar char="•"/>
            </a:pPr>
            <a:r>
              <a:rPr lang="fa-IR" sz="2000" b="0" i="0" dirty="0">
                <a:effectLst/>
                <a:latin typeface="Iran Sans - Regular"/>
                <a:cs typeface="B Nazanin" panose="00000400000000000000" pitchFamily="2" charset="-78"/>
              </a:rPr>
              <a:t>اخطارها و خطاها به صورت نامناسب یا نامفهوم ثبت می‌شوند.</a:t>
            </a:r>
          </a:p>
          <a:p>
            <a:pPr marL="342900" indent="-342900" algn="just" rtl="1">
              <a:lnSpc>
                <a:spcPct val="200000"/>
              </a:lnSpc>
              <a:buFont typeface="Arial" panose="020B0604020202020204" pitchFamily="34" charset="0"/>
              <a:buChar char="•"/>
            </a:pPr>
            <a:r>
              <a:rPr lang="fa-IR" sz="2000" b="0" i="0" dirty="0">
                <a:effectLst/>
                <a:latin typeface="Iran Sans - Regular"/>
                <a:cs typeface="B Nazanin" panose="00000400000000000000" pitchFamily="2" charset="-78"/>
              </a:rPr>
              <a:t>عدم نظارت بر وقایع ثبت شده برنامه‌کاربردی و </a:t>
            </a:r>
            <a:r>
              <a:rPr lang="en-US" sz="2000" b="0" i="0" dirty="0">
                <a:effectLst/>
                <a:latin typeface="Iran Sans - Regular"/>
                <a:cs typeface="B Nazanin" panose="00000400000000000000" pitchFamily="2" charset="-78"/>
              </a:rPr>
              <a:t>API</a:t>
            </a:r>
            <a:r>
              <a:rPr lang="fa-IR" sz="2000" b="0" i="0" dirty="0">
                <a:effectLst/>
                <a:latin typeface="Iran Sans - Regular"/>
                <a:cs typeface="B Nazanin" panose="00000400000000000000" pitchFamily="2" charset="-78"/>
              </a:rPr>
              <a:t> ها برای رصد فعالیت‌های مشکوک.</a:t>
            </a:r>
          </a:p>
          <a:p>
            <a:pPr marL="342900" indent="-342900" algn="just" rtl="1">
              <a:lnSpc>
                <a:spcPct val="200000"/>
              </a:lnSpc>
              <a:buFont typeface="Arial" panose="020B0604020202020204" pitchFamily="34" charset="0"/>
              <a:buChar char="•"/>
            </a:pPr>
            <a:r>
              <a:rPr lang="fa-IR" sz="2000" b="0" i="0" dirty="0">
                <a:effectLst/>
                <a:latin typeface="Iran Sans - Regular"/>
                <a:cs typeface="B Nazanin" panose="00000400000000000000" pitchFamily="2" charset="-78"/>
              </a:rPr>
              <a:t>ذخیره وقایع صرفا به صورت محلی</a:t>
            </a:r>
          </a:p>
          <a:p>
            <a:pPr marL="342900" indent="-342900" algn="just" rtl="1">
              <a:lnSpc>
                <a:spcPct val="200000"/>
              </a:lnSpc>
              <a:buFont typeface="Arial" panose="020B0604020202020204" pitchFamily="34" charset="0"/>
              <a:buChar char="•"/>
            </a:pPr>
            <a:r>
              <a:rPr lang="en-US" sz="2000" b="0" i="0" dirty="0">
                <a:effectLst/>
                <a:latin typeface="Iran Sans - Regular"/>
                <a:cs typeface="B Nazanin" panose="00000400000000000000" pitchFamily="2" charset="-78"/>
              </a:rPr>
              <a:t>Thresholds alerting </a:t>
            </a:r>
            <a:r>
              <a:rPr lang="fa-IR" sz="2000" b="0" i="0" dirty="0">
                <a:effectLst/>
                <a:latin typeface="Iran Sans - Regular"/>
                <a:cs typeface="B Nazanin" panose="00000400000000000000" pitchFamily="2" charset="-78"/>
              </a:rPr>
              <a:t>مناسب و پروسه‌های </a:t>
            </a:r>
            <a:r>
              <a:rPr lang="en-US" sz="2000" b="0" i="0" dirty="0">
                <a:effectLst/>
                <a:latin typeface="Iran Sans - Regular"/>
                <a:cs typeface="B Nazanin" panose="00000400000000000000" pitchFamily="2" charset="-78"/>
              </a:rPr>
              <a:t>response escalation</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در جای مناسب قرار ندارند و یا کارآمد نیستند.</a:t>
            </a:r>
          </a:p>
        </p:txBody>
      </p:sp>
    </p:spTree>
    <p:extLst>
      <p:ext uri="{BB962C8B-B14F-4D97-AF65-F5344CB8AC3E}">
        <p14:creationId xmlns:p14="http://schemas.microsoft.com/office/powerpoint/2010/main" val="3189105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278D71-CF8C-BC08-4424-32F82FEEBA3D}"/>
              </a:ext>
            </a:extLst>
          </p:cNvPr>
          <p:cNvSpPr>
            <a:spLocks noGrp="1"/>
          </p:cNvSpPr>
          <p:nvPr>
            <p:ph type="body" sz="quarter" idx="10"/>
          </p:nvPr>
        </p:nvSpPr>
        <p:spPr/>
        <p:txBody>
          <a:bodyPr/>
          <a:lstStyle/>
          <a:p>
            <a:r>
              <a:rPr lang="en-US" sz="3600" b="1" i="0" u="none" strike="noStrike" dirty="0">
                <a:effectLst/>
                <a:latin typeface="Roboto" pitchFamily="2" charset="0"/>
                <a:hlinkClick r:id="rId2"/>
              </a:rPr>
              <a:t>A10:2021-Server-Side Request Forgery</a:t>
            </a:r>
            <a:endParaRPr lang="ko-KR" altLang="en-US" sz="3600" b="1"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35CB364B-9231-D57E-3CFB-138D1C79E27B}"/>
              </a:ext>
            </a:extLst>
          </p:cNvPr>
          <p:cNvSpPr txBox="1"/>
          <p:nvPr/>
        </p:nvSpPr>
        <p:spPr>
          <a:xfrm>
            <a:off x="732783" y="1424482"/>
            <a:ext cx="10754687" cy="3708708"/>
          </a:xfrm>
          <a:prstGeom prst="rect">
            <a:avLst/>
          </a:prstGeom>
          <a:noFill/>
        </p:spPr>
        <p:txBody>
          <a:bodyPr wrap="square" rtlCol="0">
            <a:spAutoFit/>
          </a:bodyPr>
          <a:lstStyle/>
          <a:p>
            <a:pPr algn="just" rtl="1">
              <a:lnSpc>
                <a:spcPct val="200000"/>
              </a:lnSpc>
            </a:pPr>
            <a:r>
              <a:rPr lang="fa-IR" sz="2000" b="0" i="0" dirty="0">
                <a:effectLst/>
                <a:latin typeface="Iran Sans - Regular"/>
                <a:cs typeface="B Nazanin" panose="00000400000000000000" pitchFamily="2" charset="-78"/>
              </a:rPr>
              <a:t>نقص‌های </a:t>
            </a:r>
            <a:r>
              <a:rPr lang="en-US" sz="2000" b="0" i="0" dirty="0">
                <a:effectLst/>
                <a:latin typeface="Iran Sans - Regular"/>
                <a:cs typeface="B Nazanin" panose="00000400000000000000" pitchFamily="2" charset="-78"/>
              </a:rPr>
              <a:t>SSRF</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زمانی رخ می‌دهد که یک برنامه کابردی در حال واکشی کردن داده از یک منبع خارجی باشد و هیچ اعتبارسنجی روی </a:t>
            </a:r>
            <a:r>
              <a:rPr lang="en-US" sz="2000" b="0" i="0" dirty="0">
                <a:effectLst/>
                <a:latin typeface="Iran Sans - Regular"/>
                <a:cs typeface="B Nazanin" panose="00000400000000000000" pitchFamily="2" charset="-78"/>
              </a:rPr>
              <a:t>URL</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ارائه شده توسط کاربر وجود نداشته باشد. این موضوع به نفوذگر اجازه ارسال درخواست‌های دستکاری شده از سوی برنامه کاربردی به مقصدی غیرمنتظره می‌دهد، حتی زمانی که برنامه توسط یک فایروال، </a:t>
            </a:r>
            <a:r>
              <a:rPr lang="en-US" sz="2000" b="0" i="0" dirty="0">
                <a:effectLst/>
                <a:latin typeface="Iran Sans - Regular"/>
                <a:cs typeface="B Nazanin" panose="00000400000000000000" pitchFamily="2" charset="-78"/>
              </a:rPr>
              <a:t>VPN</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و یا نوع دیگری از </a:t>
            </a:r>
            <a:r>
              <a:rPr lang="en-US" sz="2000" b="0" i="0" dirty="0">
                <a:effectLst/>
                <a:latin typeface="Iran Sans - Regular"/>
                <a:cs typeface="B Nazanin" panose="00000400000000000000" pitchFamily="2" charset="-78"/>
              </a:rPr>
              <a:t>ACL</a:t>
            </a:r>
            <a:r>
              <a:rPr lang="fa-IR" sz="2000" b="0" i="0" dirty="0">
                <a:effectLst/>
                <a:latin typeface="Iran Sans - Regular"/>
                <a:cs typeface="B Nazanin" panose="00000400000000000000" pitchFamily="2" charset="-78"/>
              </a:rPr>
              <a:t> ها محافظت می‌شود.</a:t>
            </a:r>
          </a:p>
          <a:p>
            <a:pPr algn="just" rtl="1">
              <a:lnSpc>
                <a:spcPct val="200000"/>
              </a:lnSpc>
            </a:pPr>
            <a:r>
              <a:rPr lang="fa-IR" sz="2000" b="0" i="0" dirty="0">
                <a:effectLst/>
                <a:latin typeface="Iran Sans - Regular"/>
                <a:cs typeface="B Nazanin" panose="00000400000000000000" pitchFamily="2" charset="-78"/>
              </a:rPr>
              <a:t>از آنجایی که برنامه‌های کاربردی وب که به صورت مدرن پیاده‌سازی می‌شودند، ویژگی‌های مناسبی را در اختیار کاربر قرار می‌دهند، واکشی از یک </a:t>
            </a:r>
            <a:r>
              <a:rPr lang="en-US" sz="2000" b="0" i="0" dirty="0">
                <a:effectLst/>
                <a:latin typeface="Iran Sans - Regular"/>
                <a:cs typeface="B Nazanin" panose="00000400000000000000" pitchFamily="2" charset="-78"/>
              </a:rPr>
              <a:t>URL</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خارجی یه یک عمل رایج تبدیل شده است و در نتیجه آن بروز حمله </a:t>
            </a:r>
            <a:r>
              <a:rPr lang="en-US" sz="2000" b="0" i="0" dirty="0">
                <a:effectLst/>
                <a:latin typeface="Iran Sans - Regular"/>
                <a:cs typeface="B Nazanin" panose="00000400000000000000" pitchFamily="2" charset="-78"/>
              </a:rPr>
              <a:t>SSRF</a:t>
            </a:r>
            <a:r>
              <a:rPr lang="fa-IR" sz="2000" b="0" i="0" dirty="0">
                <a:effectLst/>
                <a:latin typeface="Iran Sans - Regular"/>
                <a:cs typeface="B Nazanin" panose="00000400000000000000" pitchFamily="2" charset="-78"/>
              </a:rPr>
              <a:t> </a:t>
            </a:r>
            <a:r>
              <a:rPr lang="en-US" sz="2000" b="0" i="0" dirty="0">
                <a:effectLst/>
                <a:latin typeface="Iran Sans - Regular"/>
                <a:cs typeface="B Nazanin" panose="00000400000000000000" pitchFamily="2" charset="-78"/>
              </a:rPr>
              <a:t> </a:t>
            </a:r>
            <a:r>
              <a:rPr lang="fa-IR" sz="2000" b="0" i="0" dirty="0">
                <a:effectLst/>
                <a:latin typeface="Iran Sans - Regular"/>
                <a:cs typeface="B Nazanin" panose="00000400000000000000" pitchFamily="2" charset="-78"/>
              </a:rPr>
              <a:t>در حال افزایش است؛ و همچنین بدلیل استفاده از سرویس‌های ابری و پیچیدگی در معماری وب سایت‌های مدرن شدت و تخریب </a:t>
            </a:r>
            <a:r>
              <a:rPr lang="en-US" sz="2000" b="0" i="0" dirty="0">
                <a:effectLst/>
                <a:latin typeface="Iran Sans - Regular"/>
                <a:cs typeface="B Nazanin" panose="00000400000000000000" pitchFamily="2" charset="-78"/>
              </a:rPr>
              <a:t>SSRF</a:t>
            </a:r>
            <a:r>
              <a:rPr lang="fa-IR" sz="2000" b="0" i="0" dirty="0">
                <a:effectLst/>
                <a:latin typeface="Iran Sans - Regular"/>
                <a:cs typeface="B Nazanin" panose="00000400000000000000" pitchFamily="2" charset="-78"/>
              </a:rPr>
              <a:t> ها بیشتر شده است.</a:t>
            </a:r>
          </a:p>
        </p:txBody>
      </p:sp>
    </p:spTree>
    <p:extLst>
      <p:ext uri="{BB962C8B-B14F-4D97-AF65-F5344CB8AC3E}">
        <p14:creationId xmlns:p14="http://schemas.microsoft.com/office/powerpoint/2010/main" val="397497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B83E8-AB33-72CB-598F-5C6FFF2DE0E1}"/>
              </a:ext>
            </a:extLst>
          </p:cNvPr>
          <p:cNvSpPr>
            <a:spLocks noGrp="1"/>
          </p:cNvSpPr>
          <p:nvPr>
            <p:ph type="body" sz="quarter" idx="10"/>
          </p:nvPr>
        </p:nvSpPr>
        <p:spPr>
          <a:xfrm>
            <a:off x="323529" y="339509"/>
            <a:ext cx="11573197" cy="658781"/>
          </a:xfrm>
        </p:spPr>
        <p:txBody>
          <a:bodyPr/>
          <a:lstStyle/>
          <a:p>
            <a:pPr algn="r"/>
            <a:r>
              <a:rPr lang="fa-IR" dirty="0">
                <a:cs typeface="B Nazanin" panose="00000400000000000000" pitchFamily="2" charset="-78"/>
              </a:rPr>
              <a:t>منابع:</a:t>
            </a:r>
            <a:endParaRPr lang="en-US" dirty="0">
              <a:cs typeface="B Nazanin" panose="00000400000000000000" pitchFamily="2" charset="-78"/>
            </a:endParaRPr>
          </a:p>
        </p:txBody>
      </p:sp>
      <p:sp>
        <p:nvSpPr>
          <p:cNvPr id="3" name="TextBox 2">
            <a:extLst>
              <a:ext uri="{FF2B5EF4-FFF2-40B4-BE49-F238E27FC236}">
                <a16:creationId xmlns:a16="http://schemas.microsoft.com/office/drawing/2014/main" id="{7FEB5552-A0A6-5FDE-D93F-3E2BD86BA7E1}"/>
              </a:ext>
            </a:extLst>
          </p:cNvPr>
          <p:cNvSpPr txBox="1"/>
          <p:nvPr/>
        </p:nvSpPr>
        <p:spPr>
          <a:xfrm>
            <a:off x="562062" y="1308683"/>
            <a:ext cx="10058400" cy="2031325"/>
          </a:xfrm>
          <a:prstGeom prst="rect">
            <a:avLst/>
          </a:prstGeom>
          <a:noFill/>
        </p:spPr>
        <p:txBody>
          <a:bodyPr wrap="square" rtlCol="0">
            <a:spAutoFit/>
          </a:bodyPr>
          <a:lstStyle/>
          <a:p>
            <a:r>
              <a:rPr lang="en-US" dirty="0">
                <a:hlinkClick r:id="rId2"/>
              </a:rPr>
              <a:t>https://www.irandnn.ir/</a:t>
            </a:r>
            <a:endParaRPr lang="fa-IR" dirty="0"/>
          </a:p>
          <a:p>
            <a:r>
              <a:rPr lang="en-US" dirty="0">
                <a:hlinkClick r:id="rId3"/>
              </a:rPr>
              <a:t>https://virgool.io/</a:t>
            </a:r>
            <a:endParaRPr lang="fa-IR" dirty="0"/>
          </a:p>
          <a:p>
            <a:r>
              <a:rPr lang="en-US" dirty="0">
                <a:hlinkClick r:id="rId4"/>
              </a:rPr>
              <a:t>https://www.cloudflare.com/</a:t>
            </a:r>
            <a:endParaRPr lang="fa-IR" dirty="0"/>
          </a:p>
          <a:p>
            <a:r>
              <a:rPr lang="en-US" dirty="0">
                <a:hlinkClick r:id="rId5"/>
              </a:rPr>
              <a:t>https://owasp.org/</a:t>
            </a:r>
            <a:endParaRPr lang="en-US" dirty="0"/>
          </a:p>
          <a:p>
            <a:r>
              <a:rPr lang="en-US" dirty="0">
                <a:hlinkClick r:id="rId6"/>
              </a:rPr>
              <a:t>https://github.com/skylot/jadx</a:t>
            </a:r>
            <a:endParaRPr lang="en-US" dirty="0"/>
          </a:p>
          <a:p>
            <a:r>
              <a:rPr lang="en-US" dirty="0">
                <a:hlinkClick r:id="rId7"/>
              </a:rPr>
              <a:t>https://www.codespeedy.com/</a:t>
            </a:r>
            <a:endParaRPr lang="en-US" dirty="0"/>
          </a:p>
          <a:p>
            <a:endParaRPr lang="en-US" dirty="0"/>
          </a:p>
        </p:txBody>
      </p:sp>
    </p:spTree>
    <p:extLst>
      <p:ext uri="{BB962C8B-B14F-4D97-AF65-F5344CB8AC3E}">
        <p14:creationId xmlns:p14="http://schemas.microsoft.com/office/powerpoint/2010/main" val="2430692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4294967295"/>
          </p:nvPr>
        </p:nvSpPr>
        <p:spPr>
          <a:xfrm>
            <a:off x="0" y="339725"/>
            <a:ext cx="4933950" cy="723900"/>
          </a:xfrm>
          <a:prstGeom prst="rect">
            <a:avLst/>
          </a:prstGeom>
        </p:spPr>
        <p:txBody>
          <a:bodyPr/>
          <a:lstStyle/>
          <a:p>
            <a:r>
              <a:rPr lang="en-US" dirty="0" err="1"/>
              <a:t>ElGemal</a:t>
            </a:r>
            <a:endParaRPr lang="en-US" dirty="0"/>
          </a:p>
        </p:txBody>
      </p:sp>
      <p:sp>
        <p:nvSpPr>
          <p:cNvPr id="5" name="Rectangle: Rounded Corners 4">
            <a:extLst>
              <a:ext uri="{FF2B5EF4-FFF2-40B4-BE49-F238E27FC236}">
                <a16:creationId xmlns:a16="http://schemas.microsoft.com/office/drawing/2014/main" id="{A0D46768-ED1E-5A3C-451C-1D25028F6058}"/>
              </a:ext>
            </a:extLst>
          </p:cNvPr>
          <p:cNvSpPr/>
          <p:nvPr/>
        </p:nvSpPr>
        <p:spPr>
          <a:xfrm rot="18900000">
            <a:off x="11218258" y="171510"/>
            <a:ext cx="806674" cy="806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cs typeface="B Nazanin" panose="00000400000000000000" pitchFamily="2" charset="-78"/>
            </a:endParaRPr>
          </a:p>
        </p:txBody>
      </p:sp>
      <p:sp>
        <p:nvSpPr>
          <p:cNvPr id="6" name="TextBox 5">
            <a:extLst>
              <a:ext uri="{FF2B5EF4-FFF2-40B4-BE49-F238E27FC236}">
                <a16:creationId xmlns:a16="http://schemas.microsoft.com/office/drawing/2014/main" id="{C8D9942A-9D81-46E5-4859-864B4237F600}"/>
              </a:ext>
            </a:extLst>
          </p:cNvPr>
          <p:cNvSpPr txBox="1"/>
          <p:nvPr/>
        </p:nvSpPr>
        <p:spPr>
          <a:xfrm>
            <a:off x="11153163" y="233051"/>
            <a:ext cx="958096" cy="646331"/>
          </a:xfrm>
          <a:prstGeom prst="rect">
            <a:avLst/>
          </a:prstGeom>
          <a:noFill/>
        </p:spPr>
        <p:txBody>
          <a:bodyPr wrap="square" lIns="108000" rIns="108000" rtlCol="0">
            <a:spAutoFit/>
          </a:bodyPr>
          <a:lstStyle/>
          <a:p>
            <a:pPr algn="ctr" rtl="1"/>
            <a:r>
              <a:rPr lang="fa-IR" altLang="ko-KR" sz="3600" b="1" dirty="0">
                <a:solidFill>
                  <a:schemeClr val="bg1"/>
                </a:solidFill>
                <a:cs typeface="B Nazanin" panose="00000400000000000000" pitchFamily="2" charset="-78"/>
              </a:rPr>
              <a:t>۰۱</a:t>
            </a:r>
            <a:endParaRPr lang="ko-KR" altLang="en-US" sz="3600" b="1" dirty="0">
              <a:solidFill>
                <a:schemeClr val="bg1"/>
              </a:solidFill>
              <a:cs typeface="B Nazanin" panose="00000400000000000000" pitchFamily="2" charset="-78"/>
            </a:endParaRPr>
          </a:p>
        </p:txBody>
      </p:sp>
      <p:sp>
        <p:nvSpPr>
          <p:cNvPr id="7" name="TextBox 6">
            <a:extLst>
              <a:ext uri="{FF2B5EF4-FFF2-40B4-BE49-F238E27FC236}">
                <a16:creationId xmlns:a16="http://schemas.microsoft.com/office/drawing/2014/main" id="{C3C13EF8-920E-0BBD-D40E-478F312A816D}"/>
              </a:ext>
            </a:extLst>
          </p:cNvPr>
          <p:cNvSpPr txBox="1"/>
          <p:nvPr/>
        </p:nvSpPr>
        <p:spPr>
          <a:xfrm>
            <a:off x="5832438" y="1616632"/>
            <a:ext cx="5954267" cy="4455066"/>
          </a:xfrm>
          <a:prstGeom prst="rect">
            <a:avLst/>
          </a:prstGeom>
          <a:noFill/>
        </p:spPr>
        <p:txBody>
          <a:bodyPr wrap="square" rtlCol="0">
            <a:spAutoFit/>
          </a:bodyPr>
          <a:lstStyle/>
          <a:p>
            <a:pPr algn="r" rtl="1">
              <a:lnSpc>
                <a:spcPct val="200000"/>
              </a:lnSpc>
            </a:pPr>
            <a:r>
              <a:rPr lang="fa-IR" b="1" dirty="0">
                <a:cs typeface="B Nazanin" panose="00000400000000000000" pitchFamily="2" charset="-78"/>
              </a:rPr>
              <a:t>در این بخش ما برنامه ای نوشته ایم که نقش یک کاربر را ایفا میکند.</a:t>
            </a:r>
          </a:p>
          <a:p>
            <a:pPr algn="r" rtl="1">
              <a:lnSpc>
                <a:spcPct val="200000"/>
              </a:lnSpc>
            </a:pPr>
            <a:r>
              <a:rPr lang="fa-IR" b="1" dirty="0">
                <a:cs typeface="B Nazanin" panose="00000400000000000000" pitchFamily="2" charset="-78"/>
              </a:rPr>
              <a:t>بعد از اجرای برنامه بر اساس الگوریتم الجمال کلید های عمومی و خصوصی را تولید میکند و کلید عمومی را اعلام میکند.</a:t>
            </a:r>
          </a:p>
          <a:p>
            <a:pPr algn="r" rtl="1">
              <a:lnSpc>
                <a:spcPct val="200000"/>
              </a:lnSpc>
            </a:pPr>
            <a:r>
              <a:rPr lang="fa-IR" b="1" dirty="0">
                <a:cs typeface="B Nazanin" panose="00000400000000000000" pitchFamily="2" charset="-78"/>
              </a:rPr>
              <a:t>سپس برنامه درخواست کلید عمومی طرف دیگری را دارد.</a:t>
            </a:r>
          </a:p>
          <a:p>
            <a:pPr algn="r" rtl="1">
              <a:lnSpc>
                <a:spcPct val="200000"/>
              </a:lnSpc>
            </a:pPr>
            <a:r>
              <a:rPr lang="fa-IR" b="1" dirty="0">
                <a:cs typeface="B Nazanin" panose="00000400000000000000" pitchFamily="2" charset="-78"/>
              </a:rPr>
              <a:t>پس از وارد کردن کلید عمومی در دو سمت ارتباط تشکیل میشود و میتوان پیامی را برای طرف مقابل رمز کرد یا رمزی از سمت دیگری را به پیام اصلی تبدیل کرد.</a:t>
            </a:r>
          </a:p>
          <a:p>
            <a:pPr algn="r" rtl="1">
              <a:lnSpc>
                <a:spcPct val="200000"/>
              </a:lnSpc>
            </a:pPr>
            <a:r>
              <a:rPr lang="fa-IR" b="1" dirty="0">
                <a:cs typeface="B Nazanin" panose="00000400000000000000" pitchFamily="2" charset="-78"/>
              </a:rPr>
              <a:t>جزییات برنامه را در اسلاید های بعدی به طور مفصل توضیح خواهیم داد</a:t>
            </a:r>
            <a:r>
              <a:rPr lang="fa-IR" dirty="0">
                <a:cs typeface="B Nazanin" panose="00000400000000000000" pitchFamily="2" charset="-78"/>
              </a:rPr>
              <a:t>.</a:t>
            </a:r>
            <a:endParaRPr lang="en-US" dirty="0">
              <a:cs typeface="B Nazanin" panose="00000400000000000000" pitchFamily="2" charset="-78"/>
            </a:endParaRPr>
          </a:p>
        </p:txBody>
      </p:sp>
    </p:spTree>
    <p:extLst>
      <p:ext uri="{BB962C8B-B14F-4D97-AF65-F5344CB8AC3E}">
        <p14:creationId xmlns:p14="http://schemas.microsoft.com/office/powerpoint/2010/main" val="4201278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50000"/>
            </a:schemeClr>
          </a:fgClr>
          <a:bgClr>
            <a:schemeClr val="bg1"/>
          </a:bgClr>
        </a:pattFill>
        <a:effectLst/>
      </p:bgPr>
    </p:bg>
    <p:spTree>
      <p:nvGrpSpPr>
        <p:cNvPr id="1" name=""/>
        <p:cNvGrpSpPr/>
        <p:nvPr/>
      </p:nvGrpSpPr>
      <p:grpSpPr>
        <a:xfrm>
          <a:off x="0" y="0"/>
          <a:ext cx="0" cy="0"/>
          <a:chOff x="0" y="0"/>
          <a:chExt cx="0" cy="0"/>
        </a:xfrm>
      </p:grpSpPr>
      <p:sp>
        <p:nvSpPr>
          <p:cNvPr id="37" name="Flowchart: Stored Data 36">
            <a:extLst>
              <a:ext uri="{FF2B5EF4-FFF2-40B4-BE49-F238E27FC236}">
                <a16:creationId xmlns:a16="http://schemas.microsoft.com/office/drawing/2014/main" id="{5F443120-F274-A2BD-01ED-01321B72D589}"/>
              </a:ext>
            </a:extLst>
          </p:cNvPr>
          <p:cNvSpPr/>
          <p:nvPr/>
        </p:nvSpPr>
        <p:spPr>
          <a:xfrm>
            <a:off x="9378893" y="2592197"/>
            <a:ext cx="2813108"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B2DDFB3-42DA-926C-3007-79D2D8A8D5AB}"/>
              </a:ext>
            </a:extLst>
          </p:cNvPr>
          <p:cNvSpPr>
            <a:spLocks noGrp="1"/>
          </p:cNvSpPr>
          <p:nvPr>
            <p:ph type="body" sz="quarter" idx="10"/>
          </p:nvPr>
        </p:nvSpPr>
        <p:spPr/>
        <p:txBody>
          <a:bodyPr/>
          <a:lstStyle/>
          <a:p>
            <a:pPr rtl="1"/>
            <a:r>
              <a:rPr lang="fa-IR" dirty="0">
                <a:cs typeface="B Nazanin" panose="00000400000000000000" pitchFamily="2" charset="-78"/>
              </a:rPr>
              <a:t>بخش اول : تابع </a:t>
            </a:r>
            <a:r>
              <a:rPr lang="en-US" dirty="0">
                <a:cs typeface="B Nazanin" panose="00000400000000000000" pitchFamily="2" charset="-78"/>
              </a:rPr>
              <a:t>main</a:t>
            </a:r>
          </a:p>
        </p:txBody>
      </p:sp>
      <p:pic>
        <p:nvPicPr>
          <p:cNvPr id="12" name="Picture 11">
            <a:extLst>
              <a:ext uri="{FF2B5EF4-FFF2-40B4-BE49-F238E27FC236}">
                <a16:creationId xmlns:a16="http://schemas.microsoft.com/office/drawing/2014/main" id="{370267B5-9B20-0A66-C3F0-8CAD2B6CBDF4}"/>
              </a:ext>
            </a:extLst>
          </p:cNvPr>
          <p:cNvPicPr>
            <a:picLocks noChangeAspect="1"/>
          </p:cNvPicPr>
          <p:nvPr/>
        </p:nvPicPr>
        <p:blipFill>
          <a:blip r:embed="rId4"/>
          <a:stretch>
            <a:fillRect/>
          </a:stretch>
        </p:blipFill>
        <p:spPr>
          <a:xfrm>
            <a:off x="127954" y="1405312"/>
            <a:ext cx="7581529" cy="5301685"/>
          </a:xfrm>
          <a:prstGeom prst="rect">
            <a:avLst/>
          </a:prstGeom>
          <a:ln>
            <a:noFill/>
          </a:ln>
          <a:effectLst>
            <a:outerShdw blurRad="292100" dist="139700" dir="2700000" algn="tl" rotWithShape="0">
              <a:srgbClr val="333333">
                <a:alpha val="65000"/>
              </a:srgbClr>
            </a:outerShdw>
          </a:effectLst>
        </p:spPr>
      </p:pic>
      <p:sp>
        <p:nvSpPr>
          <p:cNvPr id="34" name="TextBox 33">
            <a:extLst>
              <a:ext uri="{FF2B5EF4-FFF2-40B4-BE49-F238E27FC236}">
                <a16:creationId xmlns:a16="http://schemas.microsoft.com/office/drawing/2014/main" id="{69EB66EA-B3DC-97DC-786F-58B386F21AC5}"/>
              </a:ext>
            </a:extLst>
          </p:cNvPr>
          <p:cNvSpPr txBox="1"/>
          <p:nvPr/>
        </p:nvSpPr>
        <p:spPr>
          <a:xfrm>
            <a:off x="9714451" y="2692866"/>
            <a:ext cx="1904475"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توضیحات تابع </a:t>
            </a:r>
            <a:r>
              <a:rPr lang="en-US" dirty="0">
                <a:solidFill>
                  <a:srgbClr val="FF0000"/>
                </a:solidFill>
                <a:cs typeface="B Nazanin" panose="00000400000000000000" pitchFamily="2" charset="-78"/>
              </a:rPr>
              <a:t>main</a:t>
            </a:r>
          </a:p>
        </p:txBody>
      </p:sp>
      <p:sp>
        <p:nvSpPr>
          <p:cNvPr id="2" name="Chord 15">
            <a:extLst>
              <a:ext uri="{FF2B5EF4-FFF2-40B4-BE49-F238E27FC236}">
                <a16:creationId xmlns:a16="http://schemas.microsoft.com/office/drawing/2014/main" id="{E88B3499-C635-A2B9-C0A5-DD2402ECFB01}"/>
              </a:ext>
            </a:extLst>
          </p:cNvPr>
          <p:cNvSpPr/>
          <p:nvPr/>
        </p:nvSpPr>
        <p:spPr>
          <a:xfrm>
            <a:off x="11876137" y="2877532"/>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 name="76CD4A3">
            <a:hlinkClick r:id="" action="ppaction://media"/>
            <a:extLst>
              <a:ext uri="{FF2B5EF4-FFF2-40B4-BE49-F238E27FC236}">
                <a16:creationId xmlns:a16="http://schemas.microsoft.com/office/drawing/2014/main" id="{24B09762-D549-4B9F-899B-2FA9ECD937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8092" y="3124200"/>
            <a:ext cx="609600" cy="609600"/>
          </a:xfrm>
          <a:prstGeom prst="rect">
            <a:avLst/>
          </a:prstGeom>
        </p:spPr>
      </p:pic>
    </p:spTree>
    <p:extLst>
      <p:ext uri="{BB962C8B-B14F-4D97-AF65-F5344CB8AC3E}">
        <p14:creationId xmlns:p14="http://schemas.microsoft.com/office/powerpoint/2010/main" val="3423133475"/>
      </p:ext>
    </p:extLst>
  </p:cSld>
  <p:clrMapOvr>
    <a:masterClrMapping/>
  </p:clrMapOvr>
  <mc:AlternateContent xmlns:mc="http://schemas.openxmlformats.org/markup-compatibility/2006" xmlns:p14="http://schemas.microsoft.com/office/powerpoint/2010/main">
    <mc:Choice Requires="p14">
      <p:transition spd="slow" p14:dur="2000" advTm="76715"/>
    </mc:Choice>
    <mc:Fallback xmlns="">
      <p:transition spd="slow" advTm="76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37" name="Flowchart: Stored Data 36">
            <a:extLst>
              <a:ext uri="{FF2B5EF4-FFF2-40B4-BE49-F238E27FC236}">
                <a16:creationId xmlns:a16="http://schemas.microsoft.com/office/drawing/2014/main" id="{5F443120-F274-A2BD-01ED-01321B72D589}"/>
              </a:ext>
            </a:extLst>
          </p:cNvPr>
          <p:cNvSpPr/>
          <p:nvPr/>
        </p:nvSpPr>
        <p:spPr>
          <a:xfrm>
            <a:off x="8019875" y="2592197"/>
            <a:ext cx="4172126"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B2DDFB3-42DA-926C-3007-79D2D8A8D5AB}"/>
              </a:ext>
            </a:extLst>
          </p:cNvPr>
          <p:cNvSpPr>
            <a:spLocks noGrp="1"/>
          </p:cNvSpPr>
          <p:nvPr>
            <p:ph type="body" sz="quarter" idx="10"/>
          </p:nvPr>
        </p:nvSpPr>
        <p:spPr/>
        <p:txBody>
          <a:bodyPr/>
          <a:lstStyle/>
          <a:p>
            <a:pPr rtl="1"/>
            <a:r>
              <a:rPr lang="fa-IR" dirty="0">
                <a:cs typeface="B Nazanin" panose="00000400000000000000" pitchFamily="2" charset="-78"/>
              </a:rPr>
              <a:t>بخش دوم</a:t>
            </a:r>
            <a:r>
              <a:rPr lang="en-US" dirty="0">
                <a:cs typeface="B Nazanin" panose="00000400000000000000" pitchFamily="2" charset="-78"/>
              </a:rPr>
              <a:t> </a:t>
            </a:r>
            <a:r>
              <a:rPr lang="fa-IR" dirty="0">
                <a:cs typeface="B Nazanin" panose="00000400000000000000" pitchFamily="2" charset="-78"/>
              </a:rPr>
              <a:t>:</a:t>
            </a:r>
            <a:r>
              <a:rPr lang="en-US" dirty="0">
                <a:cs typeface="B Nazanin" panose="00000400000000000000" pitchFamily="2" charset="-78"/>
              </a:rPr>
              <a:t> </a:t>
            </a:r>
            <a:r>
              <a:rPr lang="fa-IR" dirty="0">
                <a:cs typeface="B Nazanin" panose="00000400000000000000" pitchFamily="2" charset="-78"/>
              </a:rPr>
              <a:t>تابع </a:t>
            </a:r>
            <a:r>
              <a:rPr lang="en-US" dirty="0" err="1">
                <a:cs typeface="B Nazanin" panose="00000400000000000000" pitchFamily="2" charset="-78"/>
              </a:rPr>
              <a:t>gen_key</a:t>
            </a:r>
            <a:endParaRPr lang="en-US" dirty="0">
              <a:cs typeface="B Nazanin" panose="00000400000000000000" pitchFamily="2" charset="-78"/>
            </a:endParaRPr>
          </a:p>
        </p:txBody>
      </p:sp>
      <p:sp>
        <p:nvSpPr>
          <p:cNvPr id="34" name="TextBox 33">
            <a:extLst>
              <a:ext uri="{FF2B5EF4-FFF2-40B4-BE49-F238E27FC236}">
                <a16:creationId xmlns:a16="http://schemas.microsoft.com/office/drawing/2014/main" id="{69EB66EA-B3DC-97DC-786F-58B386F21AC5}"/>
              </a:ext>
            </a:extLst>
          </p:cNvPr>
          <p:cNvSpPr txBox="1"/>
          <p:nvPr/>
        </p:nvSpPr>
        <p:spPr>
          <a:xfrm>
            <a:off x="8429691" y="2692866"/>
            <a:ext cx="3053766"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توضیحات تابع </a:t>
            </a:r>
            <a:r>
              <a:rPr lang="en-US" dirty="0" err="1">
                <a:solidFill>
                  <a:srgbClr val="FF0000"/>
                </a:solidFill>
                <a:cs typeface="B Nazanin" panose="00000400000000000000" pitchFamily="2" charset="-78"/>
              </a:rPr>
              <a:t>gen_key</a:t>
            </a:r>
            <a:endParaRPr lang="en-US" dirty="0">
              <a:solidFill>
                <a:srgbClr val="FF0000"/>
              </a:solidFill>
              <a:cs typeface="B Nazanin" panose="00000400000000000000" pitchFamily="2" charset="-78"/>
            </a:endParaRPr>
          </a:p>
        </p:txBody>
      </p:sp>
      <p:sp>
        <p:nvSpPr>
          <p:cNvPr id="3" name="Chord 15">
            <a:extLst>
              <a:ext uri="{FF2B5EF4-FFF2-40B4-BE49-F238E27FC236}">
                <a16:creationId xmlns:a16="http://schemas.microsoft.com/office/drawing/2014/main" id="{7427DDAA-DCF2-3A2C-9728-FA19F4FD8730}"/>
              </a:ext>
            </a:extLst>
          </p:cNvPr>
          <p:cNvSpPr/>
          <p:nvPr/>
        </p:nvSpPr>
        <p:spPr>
          <a:xfrm>
            <a:off x="11847086" y="2877532"/>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a:extLst>
              <a:ext uri="{FF2B5EF4-FFF2-40B4-BE49-F238E27FC236}">
                <a16:creationId xmlns:a16="http://schemas.microsoft.com/office/drawing/2014/main" id="{2C81E860-2E2A-45A0-8E86-CC0F8EBFE46C}"/>
              </a:ext>
            </a:extLst>
          </p:cNvPr>
          <p:cNvPicPr>
            <a:picLocks noChangeAspect="1"/>
          </p:cNvPicPr>
          <p:nvPr/>
        </p:nvPicPr>
        <p:blipFill>
          <a:blip r:embed="rId4"/>
          <a:stretch>
            <a:fillRect/>
          </a:stretch>
        </p:blipFill>
        <p:spPr>
          <a:xfrm>
            <a:off x="323529" y="1452248"/>
            <a:ext cx="3915321" cy="1609950"/>
          </a:xfrm>
          <a:prstGeom prst="rect">
            <a:avLst/>
          </a:prstGeom>
        </p:spPr>
      </p:pic>
      <p:pic>
        <p:nvPicPr>
          <p:cNvPr id="6" name="F98B8C14">
            <a:hlinkClick r:id="" action="ppaction://media"/>
            <a:extLst>
              <a:ext uri="{FF2B5EF4-FFF2-40B4-BE49-F238E27FC236}">
                <a16:creationId xmlns:a16="http://schemas.microsoft.com/office/drawing/2014/main" id="{4E556D79-BEB6-464F-B23F-5699AA6E2A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01138" y="3124200"/>
            <a:ext cx="609600" cy="609600"/>
          </a:xfrm>
          <a:prstGeom prst="rect">
            <a:avLst/>
          </a:prstGeom>
        </p:spPr>
      </p:pic>
    </p:spTree>
    <p:extLst>
      <p:ext uri="{BB962C8B-B14F-4D97-AF65-F5344CB8AC3E}">
        <p14:creationId xmlns:p14="http://schemas.microsoft.com/office/powerpoint/2010/main" val="766336460"/>
      </p:ext>
    </p:extLst>
  </p:cSld>
  <p:clrMapOvr>
    <a:masterClrMapping/>
  </p:clrMapOvr>
  <mc:AlternateContent xmlns:mc="http://schemas.openxmlformats.org/markup-compatibility/2006" xmlns:p14="http://schemas.microsoft.com/office/powerpoint/2010/main">
    <mc:Choice Requires="p14">
      <p:transition spd="slow" p14:dur="2000" advTm="34090"/>
    </mc:Choice>
    <mc:Fallback xmlns="">
      <p:transition spd="slow" advTm="34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20" name="Flowchart: Stored Data 19">
            <a:extLst>
              <a:ext uri="{FF2B5EF4-FFF2-40B4-BE49-F238E27FC236}">
                <a16:creationId xmlns:a16="http://schemas.microsoft.com/office/drawing/2014/main" id="{996B5D9C-440B-C674-CABD-F0D35B2566C0}"/>
              </a:ext>
            </a:extLst>
          </p:cNvPr>
          <p:cNvSpPr/>
          <p:nvPr/>
        </p:nvSpPr>
        <p:spPr>
          <a:xfrm>
            <a:off x="8640661" y="2592197"/>
            <a:ext cx="3551340"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Text Placeholder 6">
            <a:extLst>
              <a:ext uri="{FF2B5EF4-FFF2-40B4-BE49-F238E27FC236}">
                <a16:creationId xmlns:a16="http://schemas.microsoft.com/office/drawing/2014/main" id="{D758B24F-F5E7-7C9E-AE35-C7E35DE93400}"/>
              </a:ext>
            </a:extLst>
          </p:cNvPr>
          <p:cNvSpPr>
            <a:spLocks noGrp="1"/>
          </p:cNvSpPr>
          <p:nvPr>
            <p:ph type="body" sz="quarter" idx="10"/>
          </p:nvPr>
        </p:nvSpPr>
        <p:spPr>
          <a:xfrm>
            <a:off x="323529" y="339509"/>
            <a:ext cx="11573197" cy="724247"/>
          </a:xfrm>
        </p:spPr>
        <p:txBody>
          <a:bodyPr/>
          <a:lstStyle/>
          <a:p>
            <a:pPr rtl="1"/>
            <a:r>
              <a:rPr lang="fa-IR" dirty="0">
                <a:cs typeface="B Nazanin" panose="00000400000000000000" pitchFamily="2" charset="-78"/>
              </a:rPr>
              <a:t>بخش سوم</a:t>
            </a:r>
            <a:r>
              <a:rPr lang="en-US" dirty="0">
                <a:cs typeface="B Nazanin" panose="00000400000000000000" pitchFamily="2" charset="-78"/>
              </a:rPr>
              <a:t> </a:t>
            </a:r>
            <a:r>
              <a:rPr lang="fa-IR" dirty="0">
                <a:cs typeface="B Nazanin" panose="00000400000000000000" pitchFamily="2" charset="-78"/>
              </a:rPr>
              <a:t>:</a:t>
            </a:r>
            <a:r>
              <a:rPr lang="en-US" dirty="0">
                <a:cs typeface="B Nazanin" panose="00000400000000000000" pitchFamily="2" charset="-78"/>
              </a:rPr>
              <a:t> </a:t>
            </a:r>
            <a:r>
              <a:rPr lang="fa-IR" dirty="0">
                <a:cs typeface="B Nazanin" panose="00000400000000000000" pitchFamily="2" charset="-78"/>
              </a:rPr>
              <a:t>تابع توان به صورت </a:t>
            </a:r>
            <a:r>
              <a:rPr lang="en-US" dirty="0">
                <a:cs typeface="B Nazanin" panose="00000400000000000000" pitchFamily="2" charset="-78"/>
              </a:rPr>
              <a:t>modular</a:t>
            </a:r>
          </a:p>
        </p:txBody>
      </p:sp>
      <p:sp>
        <p:nvSpPr>
          <p:cNvPr id="22" name="TextBox 21">
            <a:extLst>
              <a:ext uri="{FF2B5EF4-FFF2-40B4-BE49-F238E27FC236}">
                <a16:creationId xmlns:a16="http://schemas.microsoft.com/office/drawing/2014/main" id="{BF420A5F-4308-FDE5-0905-7827707A2ACE}"/>
              </a:ext>
            </a:extLst>
          </p:cNvPr>
          <p:cNvSpPr txBox="1"/>
          <p:nvPr/>
        </p:nvSpPr>
        <p:spPr>
          <a:xfrm>
            <a:off x="8911265" y="2673533"/>
            <a:ext cx="2223256"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توضیحات تابع توان</a:t>
            </a:r>
            <a:endParaRPr lang="en-US" dirty="0">
              <a:solidFill>
                <a:srgbClr val="FF0000"/>
              </a:solidFill>
              <a:cs typeface="B Nazanin" panose="00000400000000000000" pitchFamily="2" charset="-78"/>
            </a:endParaRPr>
          </a:p>
        </p:txBody>
      </p:sp>
      <p:sp>
        <p:nvSpPr>
          <p:cNvPr id="3" name="Chord 15">
            <a:extLst>
              <a:ext uri="{FF2B5EF4-FFF2-40B4-BE49-F238E27FC236}">
                <a16:creationId xmlns:a16="http://schemas.microsoft.com/office/drawing/2014/main" id="{32DE61AB-670E-4269-8878-20D4CF68EF1C}"/>
              </a:ext>
            </a:extLst>
          </p:cNvPr>
          <p:cNvSpPr/>
          <p:nvPr/>
        </p:nvSpPr>
        <p:spPr>
          <a:xfrm>
            <a:off x="11795883" y="2916425"/>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a:extLst>
              <a:ext uri="{FF2B5EF4-FFF2-40B4-BE49-F238E27FC236}">
                <a16:creationId xmlns:a16="http://schemas.microsoft.com/office/drawing/2014/main" id="{6B6C4185-C4C4-4689-A939-985B523A4E85}"/>
              </a:ext>
            </a:extLst>
          </p:cNvPr>
          <p:cNvPicPr>
            <a:picLocks noChangeAspect="1"/>
          </p:cNvPicPr>
          <p:nvPr/>
        </p:nvPicPr>
        <p:blipFill>
          <a:blip r:embed="rId4"/>
          <a:stretch>
            <a:fillRect/>
          </a:stretch>
        </p:blipFill>
        <p:spPr>
          <a:xfrm>
            <a:off x="323529" y="1204283"/>
            <a:ext cx="2457793" cy="1838582"/>
          </a:xfrm>
          <a:prstGeom prst="rect">
            <a:avLst/>
          </a:prstGeom>
        </p:spPr>
      </p:pic>
      <p:pic>
        <p:nvPicPr>
          <p:cNvPr id="6" name="53F00F42">
            <a:hlinkClick r:id="" action="ppaction://media"/>
            <a:extLst>
              <a:ext uri="{FF2B5EF4-FFF2-40B4-BE49-F238E27FC236}">
                <a16:creationId xmlns:a16="http://schemas.microsoft.com/office/drawing/2014/main" id="{D4144B47-51C9-4CD3-B24B-EAD28FFD93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22893" y="3021891"/>
            <a:ext cx="609600" cy="609600"/>
          </a:xfrm>
          <a:prstGeom prst="rect">
            <a:avLst/>
          </a:prstGeom>
        </p:spPr>
      </p:pic>
    </p:spTree>
    <p:extLst>
      <p:ext uri="{BB962C8B-B14F-4D97-AF65-F5344CB8AC3E}">
        <p14:creationId xmlns:p14="http://schemas.microsoft.com/office/powerpoint/2010/main" val="1161492546"/>
      </p:ext>
    </p:extLst>
  </p:cSld>
  <p:clrMapOvr>
    <a:masterClrMapping/>
  </p:clrMapOvr>
  <mc:AlternateContent xmlns:mc="http://schemas.openxmlformats.org/markup-compatibility/2006" xmlns:p14="http://schemas.microsoft.com/office/powerpoint/2010/main">
    <mc:Choice Requires="p14">
      <p:transition spd="slow" p14:dur="2000" advTm="36331"/>
    </mc:Choice>
    <mc:Fallback xmlns="">
      <p:transition spd="slow" advTm="36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37" name="Flowchart: Stored Data 36">
            <a:extLst>
              <a:ext uri="{FF2B5EF4-FFF2-40B4-BE49-F238E27FC236}">
                <a16:creationId xmlns:a16="http://schemas.microsoft.com/office/drawing/2014/main" id="{5F443120-F274-A2BD-01ED-01321B72D589}"/>
              </a:ext>
            </a:extLst>
          </p:cNvPr>
          <p:cNvSpPr/>
          <p:nvPr/>
        </p:nvSpPr>
        <p:spPr>
          <a:xfrm>
            <a:off x="8858775" y="2592197"/>
            <a:ext cx="3333226"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B2DDFB3-42DA-926C-3007-79D2D8A8D5AB}"/>
              </a:ext>
            </a:extLst>
          </p:cNvPr>
          <p:cNvSpPr>
            <a:spLocks noGrp="1"/>
          </p:cNvSpPr>
          <p:nvPr>
            <p:ph type="body" sz="quarter" idx="10"/>
          </p:nvPr>
        </p:nvSpPr>
        <p:spPr/>
        <p:txBody>
          <a:bodyPr/>
          <a:lstStyle/>
          <a:p>
            <a:pPr rtl="1"/>
            <a:r>
              <a:rPr lang="fa-IR" dirty="0">
                <a:cs typeface="B Nazanin" panose="00000400000000000000" pitchFamily="2" charset="-78"/>
              </a:rPr>
              <a:t>بخش چهارم : تابع </a:t>
            </a:r>
            <a:r>
              <a:rPr lang="en-US" dirty="0">
                <a:cs typeface="B Nazanin" panose="00000400000000000000" pitchFamily="2" charset="-78"/>
              </a:rPr>
              <a:t>encrypt</a:t>
            </a:r>
          </a:p>
        </p:txBody>
      </p:sp>
      <p:sp>
        <p:nvSpPr>
          <p:cNvPr id="34" name="TextBox 33">
            <a:extLst>
              <a:ext uri="{FF2B5EF4-FFF2-40B4-BE49-F238E27FC236}">
                <a16:creationId xmlns:a16="http://schemas.microsoft.com/office/drawing/2014/main" id="{69EB66EA-B3DC-97DC-786F-58B386F21AC5}"/>
              </a:ext>
            </a:extLst>
          </p:cNvPr>
          <p:cNvSpPr txBox="1"/>
          <p:nvPr/>
        </p:nvSpPr>
        <p:spPr>
          <a:xfrm>
            <a:off x="9395671" y="2692866"/>
            <a:ext cx="2223256"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توضیحات تابع </a:t>
            </a:r>
            <a:r>
              <a:rPr lang="en-US" dirty="0">
                <a:solidFill>
                  <a:srgbClr val="FF0000"/>
                </a:solidFill>
                <a:cs typeface="B Nazanin" panose="00000400000000000000" pitchFamily="2" charset="-78"/>
              </a:rPr>
              <a:t>encrypt</a:t>
            </a:r>
          </a:p>
        </p:txBody>
      </p:sp>
      <p:pic>
        <p:nvPicPr>
          <p:cNvPr id="3" name="Picture 2">
            <a:extLst>
              <a:ext uri="{FF2B5EF4-FFF2-40B4-BE49-F238E27FC236}">
                <a16:creationId xmlns:a16="http://schemas.microsoft.com/office/drawing/2014/main" id="{502B84C6-07E8-46D2-76FE-97F990833316}"/>
              </a:ext>
            </a:extLst>
          </p:cNvPr>
          <p:cNvPicPr>
            <a:picLocks noChangeAspect="1"/>
          </p:cNvPicPr>
          <p:nvPr/>
        </p:nvPicPr>
        <p:blipFill>
          <a:blip r:embed="rId4"/>
          <a:stretch>
            <a:fillRect/>
          </a:stretch>
        </p:blipFill>
        <p:spPr>
          <a:xfrm>
            <a:off x="198498" y="1306086"/>
            <a:ext cx="6110023" cy="5438077"/>
          </a:xfrm>
          <a:prstGeom prst="rect">
            <a:avLst/>
          </a:prstGeom>
        </p:spPr>
      </p:pic>
      <p:sp>
        <p:nvSpPr>
          <p:cNvPr id="4" name="Chord 15">
            <a:extLst>
              <a:ext uri="{FF2B5EF4-FFF2-40B4-BE49-F238E27FC236}">
                <a16:creationId xmlns:a16="http://schemas.microsoft.com/office/drawing/2014/main" id="{6404E574-FED1-2D01-4878-CCA36A8009F7}"/>
              </a:ext>
            </a:extLst>
          </p:cNvPr>
          <p:cNvSpPr/>
          <p:nvPr/>
        </p:nvSpPr>
        <p:spPr>
          <a:xfrm>
            <a:off x="11851712" y="2877532"/>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66B7125B">
            <a:hlinkClick r:id="" action="ppaction://media"/>
            <a:extLst>
              <a:ext uri="{FF2B5EF4-FFF2-40B4-BE49-F238E27FC236}">
                <a16:creationId xmlns:a16="http://schemas.microsoft.com/office/drawing/2014/main" id="{9B8A395E-7C36-4028-98EF-9E6CF740DA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02499" y="3062198"/>
            <a:ext cx="609600" cy="609600"/>
          </a:xfrm>
          <a:prstGeom prst="rect">
            <a:avLst/>
          </a:prstGeom>
        </p:spPr>
      </p:pic>
    </p:spTree>
    <p:extLst>
      <p:ext uri="{BB962C8B-B14F-4D97-AF65-F5344CB8AC3E}">
        <p14:creationId xmlns:p14="http://schemas.microsoft.com/office/powerpoint/2010/main" val="3943855621"/>
      </p:ext>
    </p:extLst>
  </p:cSld>
  <p:clrMapOvr>
    <a:masterClrMapping/>
  </p:clrMapOvr>
  <mc:AlternateContent xmlns:mc="http://schemas.openxmlformats.org/markup-compatibility/2006" xmlns:p14="http://schemas.microsoft.com/office/powerpoint/2010/main">
    <mc:Choice Requires="p14">
      <p:transition spd="slow" p14:dur="2000" advTm="53802"/>
    </mc:Choice>
    <mc:Fallback xmlns="">
      <p:transition spd="slow" advTm="53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4" name="Flowchart: Stored Data 3">
            <a:extLst>
              <a:ext uri="{FF2B5EF4-FFF2-40B4-BE49-F238E27FC236}">
                <a16:creationId xmlns:a16="http://schemas.microsoft.com/office/drawing/2014/main" id="{24EF04FF-46C4-A2D7-31AF-9048CF63A1B1}"/>
              </a:ext>
            </a:extLst>
          </p:cNvPr>
          <p:cNvSpPr/>
          <p:nvPr/>
        </p:nvSpPr>
        <p:spPr>
          <a:xfrm>
            <a:off x="9261447" y="2592197"/>
            <a:ext cx="2930554"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8DB30E8D-CE88-BDC0-FDA0-AB7C15ED101C}"/>
              </a:ext>
            </a:extLst>
          </p:cNvPr>
          <p:cNvSpPr>
            <a:spLocks noGrp="1"/>
          </p:cNvSpPr>
          <p:nvPr>
            <p:ph type="body" sz="quarter" idx="10"/>
          </p:nvPr>
        </p:nvSpPr>
        <p:spPr>
          <a:xfrm>
            <a:off x="323529" y="339509"/>
            <a:ext cx="11573197" cy="724247"/>
          </a:xfrm>
        </p:spPr>
        <p:txBody>
          <a:bodyPr/>
          <a:lstStyle/>
          <a:p>
            <a:pPr rtl="1"/>
            <a:r>
              <a:rPr lang="fa-IR" dirty="0">
                <a:cs typeface="B Nazanin" panose="00000400000000000000" pitchFamily="2" charset="-78"/>
              </a:rPr>
              <a:t>بخش پنجم : تابع </a:t>
            </a:r>
            <a:r>
              <a:rPr lang="en-US" dirty="0">
                <a:cs typeface="B Nazanin" panose="00000400000000000000" pitchFamily="2" charset="-78"/>
              </a:rPr>
              <a:t>decrypt</a:t>
            </a:r>
          </a:p>
        </p:txBody>
      </p:sp>
      <p:sp>
        <p:nvSpPr>
          <p:cNvPr id="8" name="TextBox 7">
            <a:extLst>
              <a:ext uri="{FF2B5EF4-FFF2-40B4-BE49-F238E27FC236}">
                <a16:creationId xmlns:a16="http://schemas.microsoft.com/office/drawing/2014/main" id="{53E14B81-9E70-BF2B-0A9E-DE702089B31E}"/>
              </a:ext>
            </a:extLst>
          </p:cNvPr>
          <p:cNvSpPr txBox="1"/>
          <p:nvPr/>
        </p:nvSpPr>
        <p:spPr>
          <a:xfrm>
            <a:off x="9412449" y="2692866"/>
            <a:ext cx="2206478"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توضیحات تابع </a:t>
            </a:r>
            <a:r>
              <a:rPr lang="en-US" dirty="0">
                <a:solidFill>
                  <a:srgbClr val="FF0000"/>
                </a:solidFill>
                <a:cs typeface="B Nazanin" panose="00000400000000000000" pitchFamily="2" charset="-78"/>
              </a:rPr>
              <a:t>decrypt</a:t>
            </a:r>
          </a:p>
        </p:txBody>
      </p:sp>
      <p:pic>
        <p:nvPicPr>
          <p:cNvPr id="11" name="Picture 10">
            <a:extLst>
              <a:ext uri="{FF2B5EF4-FFF2-40B4-BE49-F238E27FC236}">
                <a16:creationId xmlns:a16="http://schemas.microsoft.com/office/drawing/2014/main" id="{4A858AAD-F878-8F62-3E16-F262F8A920A8}"/>
              </a:ext>
            </a:extLst>
          </p:cNvPr>
          <p:cNvPicPr>
            <a:picLocks noChangeAspect="1"/>
          </p:cNvPicPr>
          <p:nvPr/>
        </p:nvPicPr>
        <p:blipFill>
          <a:blip r:embed="rId4"/>
          <a:stretch>
            <a:fillRect/>
          </a:stretch>
        </p:blipFill>
        <p:spPr>
          <a:xfrm>
            <a:off x="215353" y="1890071"/>
            <a:ext cx="8604660" cy="3937726"/>
          </a:xfrm>
          <a:prstGeom prst="rect">
            <a:avLst/>
          </a:prstGeom>
        </p:spPr>
      </p:pic>
      <p:sp>
        <p:nvSpPr>
          <p:cNvPr id="3" name="Chord 15">
            <a:extLst>
              <a:ext uri="{FF2B5EF4-FFF2-40B4-BE49-F238E27FC236}">
                <a16:creationId xmlns:a16="http://schemas.microsoft.com/office/drawing/2014/main" id="{FF96B0BB-3CD3-92E9-0218-1365A9BD0814}"/>
              </a:ext>
            </a:extLst>
          </p:cNvPr>
          <p:cNvSpPr/>
          <p:nvPr/>
        </p:nvSpPr>
        <p:spPr>
          <a:xfrm>
            <a:off x="11834857" y="2916425"/>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6" name="F37F30A0">
            <a:hlinkClick r:id="" action="ppaction://media"/>
            <a:extLst>
              <a:ext uri="{FF2B5EF4-FFF2-40B4-BE49-F238E27FC236}">
                <a16:creationId xmlns:a16="http://schemas.microsoft.com/office/drawing/2014/main" id="{4754A65D-1638-4F72-9129-46FA8AAB34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21924" y="3062198"/>
            <a:ext cx="609600" cy="609600"/>
          </a:xfrm>
          <a:prstGeom prst="rect">
            <a:avLst/>
          </a:prstGeom>
        </p:spPr>
      </p:pic>
    </p:spTree>
    <p:extLst>
      <p:ext uri="{BB962C8B-B14F-4D97-AF65-F5344CB8AC3E}">
        <p14:creationId xmlns:p14="http://schemas.microsoft.com/office/powerpoint/2010/main" val="3792487016"/>
      </p:ext>
    </p:extLst>
  </p:cSld>
  <p:clrMapOvr>
    <a:masterClrMapping/>
  </p:clrMapOvr>
  <mc:AlternateContent xmlns:mc="http://schemas.openxmlformats.org/markup-compatibility/2006" xmlns:p14="http://schemas.microsoft.com/office/powerpoint/2010/main">
    <mc:Choice Requires="p14">
      <p:transition spd="slow" p14:dur="2000" advTm="26175"/>
    </mc:Choice>
    <mc:Fallback xmlns="">
      <p:transition spd="slow" advTm="26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4" name="Flowchart: Stored Data 3">
            <a:extLst>
              <a:ext uri="{FF2B5EF4-FFF2-40B4-BE49-F238E27FC236}">
                <a16:creationId xmlns:a16="http://schemas.microsoft.com/office/drawing/2014/main" id="{24EF04FF-46C4-A2D7-31AF-9048CF63A1B1}"/>
              </a:ext>
            </a:extLst>
          </p:cNvPr>
          <p:cNvSpPr/>
          <p:nvPr/>
        </p:nvSpPr>
        <p:spPr>
          <a:xfrm>
            <a:off x="9353725" y="2592197"/>
            <a:ext cx="2838275" cy="1266737"/>
          </a:xfrm>
          <a:prstGeom prst="flowChartOnline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 Placeholder 6">
            <a:extLst>
              <a:ext uri="{FF2B5EF4-FFF2-40B4-BE49-F238E27FC236}">
                <a16:creationId xmlns:a16="http://schemas.microsoft.com/office/drawing/2014/main" id="{8DB30E8D-CE88-BDC0-FDA0-AB7C15ED101C}"/>
              </a:ext>
            </a:extLst>
          </p:cNvPr>
          <p:cNvSpPr>
            <a:spLocks noGrp="1"/>
          </p:cNvSpPr>
          <p:nvPr>
            <p:ph type="body" sz="quarter" idx="10"/>
          </p:nvPr>
        </p:nvSpPr>
        <p:spPr>
          <a:xfrm>
            <a:off x="323529" y="339509"/>
            <a:ext cx="11573197" cy="724247"/>
          </a:xfrm>
        </p:spPr>
        <p:txBody>
          <a:bodyPr/>
          <a:lstStyle/>
          <a:p>
            <a:pPr rtl="1"/>
            <a:r>
              <a:rPr lang="fa-IR" dirty="0">
                <a:cs typeface="B Nazanin" panose="00000400000000000000" pitchFamily="2" charset="-78"/>
              </a:rPr>
              <a:t>بخش ششم : تست برنامه</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53E14B81-9E70-BF2B-0A9E-DE702089B31E}"/>
              </a:ext>
            </a:extLst>
          </p:cNvPr>
          <p:cNvSpPr txBox="1"/>
          <p:nvPr/>
        </p:nvSpPr>
        <p:spPr>
          <a:xfrm>
            <a:off x="9630561" y="2692866"/>
            <a:ext cx="1988365"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توضیحات تست برنامه</a:t>
            </a:r>
            <a:endParaRPr lang="en-US" dirty="0">
              <a:solidFill>
                <a:srgbClr val="FF0000"/>
              </a:solidFill>
              <a:cs typeface="B Nazanin" panose="00000400000000000000" pitchFamily="2" charset="-78"/>
            </a:endParaRPr>
          </a:p>
        </p:txBody>
      </p:sp>
      <p:pic>
        <p:nvPicPr>
          <p:cNvPr id="6" name="Picture 5">
            <a:extLst>
              <a:ext uri="{FF2B5EF4-FFF2-40B4-BE49-F238E27FC236}">
                <a16:creationId xmlns:a16="http://schemas.microsoft.com/office/drawing/2014/main" id="{11B32106-0A21-1301-76FD-9A69A76E5767}"/>
              </a:ext>
            </a:extLst>
          </p:cNvPr>
          <p:cNvPicPr>
            <a:picLocks noChangeAspect="1"/>
          </p:cNvPicPr>
          <p:nvPr/>
        </p:nvPicPr>
        <p:blipFill>
          <a:blip r:embed="rId4"/>
          <a:stretch>
            <a:fillRect/>
          </a:stretch>
        </p:blipFill>
        <p:spPr>
          <a:xfrm>
            <a:off x="113805" y="1812022"/>
            <a:ext cx="9115285" cy="4935520"/>
          </a:xfrm>
          <a:prstGeom prst="rect">
            <a:avLst/>
          </a:prstGeom>
        </p:spPr>
      </p:pic>
      <p:sp>
        <p:nvSpPr>
          <p:cNvPr id="9" name="Chord 15">
            <a:extLst>
              <a:ext uri="{FF2B5EF4-FFF2-40B4-BE49-F238E27FC236}">
                <a16:creationId xmlns:a16="http://schemas.microsoft.com/office/drawing/2014/main" id="{C6A87723-9981-81EF-C7A3-817D619BE60A}"/>
              </a:ext>
            </a:extLst>
          </p:cNvPr>
          <p:cNvSpPr/>
          <p:nvPr/>
        </p:nvSpPr>
        <p:spPr>
          <a:xfrm>
            <a:off x="11861007" y="2877532"/>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 name="9F2AB870">
            <a:hlinkClick r:id="" action="ppaction://media"/>
            <a:extLst>
              <a:ext uri="{FF2B5EF4-FFF2-40B4-BE49-F238E27FC236}">
                <a16:creationId xmlns:a16="http://schemas.microsoft.com/office/drawing/2014/main" id="{52DCCF75-A04A-4D62-B55B-BE9C08FD18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8062" y="3062198"/>
            <a:ext cx="609600" cy="609600"/>
          </a:xfrm>
          <a:prstGeom prst="rect">
            <a:avLst/>
          </a:prstGeom>
        </p:spPr>
      </p:pic>
    </p:spTree>
    <p:extLst>
      <p:ext uri="{BB962C8B-B14F-4D97-AF65-F5344CB8AC3E}">
        <p14:creationId xmlns:p14="http://schemas.microsoft.com/office/powerpoint/2010/main" val="40190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ontents Slide Master">
  <a:themeElements>
    <a:clrScheme name="ALLPPT-30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4487</TotalTime>
  <Words>1591</Words>
  <Application>Microsoft Office PowerPoint</Application>
  <PresentationFormat>Widescreen</PresentationFormat>
  <Paragraphs>106</Paragraphs>
  <Slides>28</Slides>
  <Notes>0</Notes>
  <HiddenSlides>0</HiddenSlides>
  <MMClips>10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28</vt:i4>
      </vt:variant>
    </vt:vector>
  </HeadingPairs>
  <TitlesOfParts>
    <vt:vector size="40" baseType="lpstr">
      <vt:lpstr>Roboto</vt:lpstr>
      <vt:lpstr>Calibri</vt:lpstr>
      <vt:lpstr>Arial</vt:lpstr>
      <vt:lpstr>Wingdings</vt:lpstr>
      <vt:lpstr>B Nazanin</vt:lpstr>
      <vt:lpstr>-apple-system</vt:lpstr>
      <vt:lpstr>LinLibertine</vt:lpstr>
      <vt:lpstr>Vazir</vt:lpstr>
      <vt:lpstr>Arial Unicode MS</vt:lpstr>
      <vt:lpstr>Iran Sans - Regular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win10</cp:lastModifiedBy>
  <cp:revision>139</cp:revision>
  <dcterms:created xsi:type="dcterms:W3CDTF">2020-01-20T05:08:25Z</dcterms:created>
  <dcterms:modified xsi:type="dcterms:W3CDTF">2023-07-03T14:24:41Z</dcterms:modified>
</cp:coreProperties>
</file>